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42"/>
  </p:notesMasterIdLst>
  <p:handoutMasterIdLst>
    <p:handoutMasterId r:id="rId43"/>
  </p:handoutMasterIdLst>
  <p:sldIdLst>
    <p:sldId id="347" r:id="rId6"/>
    <p:sldId id="355" r:id="rId7"/>
    <p:sldId id="357" r:id="rId8"/>
    <p:sldId id="379" r:id="rId9"/>
    <p:sldId id="380" r:id="rId10"/>
    <p:sldId id="381" r:id="rId11"/>
    <p:sldId id="382" r:id="rId12"/>
    <p:sldId id="383" r:id="rId13"/>
    <p:sldId id="392" r:id="rId14"/>
    <p:sldId id="385" r:id="rId15"/>
    <p:sldId id="287" r:id="rId16"/>
    <p:sldId id="387" r:id="rId17"/>
    <p:sldId id="388" r:id="rId18"/>
    <p:sldId id="389" r:id="rId19"/>
    <p:sldId id="390" r:id="rId20"/>
    <p:sldId id="391" r:id="rId21"/>
    <p:sldId id="348" r:id="rId22"/>
    <p:sldId id="265" r:id="rId23"/>
    <p:sldId id="344" r:id="rId24"/>
    <p:sldId id="377" r:id="rId25"/>
    <p:sldId id="256" r:id="rId26"/>
    <p:sldId id="257" r:id="rId27"/>
    <p:sldId id="258" r:id="rId28"/>
    <p:sldId id="259" r:id="rId29"/>
    <p:sldId id="260" r:id="rId30"/>
    <p:sldId id="261" r:id="rId31"/>
    <p:sldId id="262" r:id="rId32"/>
    <p:sldId id="263" r:id="rId33"/>
    <p:sldId id="264" r:id="rId34"/>
    <p:sldId id="356" r:id="rId35"/>
    <p:sldId id="266" r:id="rId36"/>
    <p:sldId id="267" r:id="rId37"/>
    <p:sldId id="268" r:id="rId38"/>
    <p:sldId id="269" r:id="rId39"/>
    <p:sldId id="393" r:id="rId40"/>
    <p:sldId id="350" r:id="rId4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B3"/>
    <a:srgbClr val="F23C55"/>
    <a:srgbClr val="31797D"/>
    <a:srgbClr val="61C791"/>
    <a:srgbClr val="C4BE71"/>
    <a:srgbClr val="C0C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9" autoAdjust="0"/>
    <p:restoredTop sz="94660"/>
  </p:normalViewPr>
  <p:slideViewPr>
    <p:cSldViewPr snapToGrid="0">
      <p:cViewPr varScale="1">
        <p:scale>
          <a:sx n="126" d="100"/>
          <a:sy n="126" d="100"/>
        </p:scale>
        <p:origin x="200" y="40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A0861E-A290-C343-972A-8D930BF8A753}" type="datetime1">
              <a:rPr lang="en-US" smtClean="0"/>
              <a:t>1/20/26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6E562-0B21-E64A-9BF9-066152F32C75}" type="slidenum">
              <a:rPr lang="en-US" smtClean="0"/>
              <a:t>‹#›</a:t>
            </a:fld>
            <a:endParaRPr lang="en-US"/>
          </a:p>
        </p:txBody>
      </p:sp>
    </p:spTree>
    <p:extLst>
      <p:ext uri="{BB962C8B-B14F-4D97-AF65-F5344CB8AC3E}">
        <p14:creationId xmlns:p14="http://schemas.microsoft.com/office/powerpoint/2010/main" val="19718367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85E5E-ACFA-7342-A679-38B1749E1CF2}" type="datetime1">
              <a:rPr lang="en-US" smtClean="0"/>
              <a:t>1/20/26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3A347B-CB28-8145-9EFB-5C239FDC866E}" type="slidenum">
              <a:rPr lang="en-US" smtClean="0"/>
              <a:t>‹#›</a:t>
            </a:fld>
            <a:endParaRPr lang="en-US"/>
          </a:p>
        </p:txBody>
      </p:sp>
    </p:spTree>
    <p:extLst>
      <p:ext uri="{BB962C8B-B14F-4D97-AF65-F5344CB8AC3E}">
        <p14:creationId xmlns:p14="http://schemas.microsoft.com/office/powerpoint/2010/main" val="3661873479"/>
      </p:ext>
    </p:extLst>
  </p:cSld>
  <p:clrMap bg1="lt1" tx1="dk1" bg2="lt2" tx2="dk2" accent1="accent1" accent2="accent2" accent3="accent3" accent4="accent4" accent5="accent5" accent6="accent6" hlink="hlink" folHlink="folHlink"/>
  <p:hf hdr="0" ftr="0" dt="0"/>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7"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1"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6"/>
          <p:cNvSpPr>
            <a:spLocks noGrp="1" noChangeArrowheads="1"/>
          </p:cNvSpPr>
          <p:nvPr>
            <p:ph type="sldNum"/>
          </p:nvPr>
        </p:nvSpPr>
        <p:spPr>
          <a:ln/>
        </p:spPr>
        <p:txBody>
          <a:bodyPr/>
          <a:lstStyle/>
          <a:p>
            <a:fld id="{FFFE07E6-F7DF-F041-B3B3-3EB7343C5727}" type="slidenum">
              <a:rPr lang="en-US" altLang="x-none"/>
              <a:pPr/>
              <a:t>3</a:t>
            </a:fld>
            <a:endParaRPr lang="en-US" altLang="x-none"/>
          </a:p>
        </p:txBody>
      </p:sp>
      <p:sp>
        <p:nvSpPr>
          <p:cNvPr id="358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3</a:t>
            </a:fld>
            <a:endParaRPr lang="en-US" altLang="x-none" sz="1200"/>
          </a:p>
        </p:txBody>
      </p:sp>
      <p:sp>
        <p:nvSpPr>
          <p:cNvPr id="35842" name="Text Box 2"/>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78244047" name="Slide Image Placeholder 1"/>
          <p:cNvSpPr>
            <a:spLocks noGrp="1" noRot="1" noChangeAspect="1"/>
          </p:cNvSpPr>
          <p:nvPr>
            <p:ph type="sldImg"/>
          </p:nvPr>
        </p:nvSpPr>
        <p:spPr bwMode="auto"/>
      </p:sp>
      <p:sp>
        <p:nvSpPr>
          <p:cNvPr id="1664072568" name="Notes Placeholder 2"/>
          <p:cNvSpPr>
            <a:spLocks noGrp="1"/>
          </p:cNvSpPr>
          <p:nvPr>
            <p:ph type="body" idx="1"/>
          </p:nvPr>
        </p:nvSpPr>
        <p:spPr bwMode="auto"/>
        <p:txBody>
          <a:bodyPr/>
          <a:lstStyle/>
          <a:p>
            <a:pPr>
              <a:defRPr/>
            </a:pPr>
            <a:endParaRPr lang="en-US"/>
          </a:p>
        </p:txBody>
      </p:sp>
      <p:sp>
        <p:nvSpPr>
          <p:cNvPr id="1913277156" name="Slide Number Placeholder 3"/>
          <p:cNvSpPr>
            <a:spLocks noGrp="1"/>
          </p:cNvSpPr>
          <p:nvPr>
            <p:ph type="sldNum" sz="quarter" idx="10"/>
          </p:nvPr>
        </p:nvSpPr>
        <p:spPr bwMode="auto"/>
        <p:txBody>
          <a:bodyPr/>
          <a:lstStyle/>
          <a:p>
            <a:pPr>
              <a:defRPr/>
            </a:pPr>
            <a:fld id="{6399B32F-DF0A-53C8-02C7-BF7A0FE40918}" type="slidenum">
              <a:rPr lang="en-US"/>
              <a:t>29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756028324" name="Google Shape;202;g141efe51803_2_39: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088457" name="Google Shape;203;g141efe51803_2_39: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97235739" name="Google Shape;210;g336dba468d0_0_293: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009517" name="Google Shape;211;g336dba468d0_0_29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08600953" name="Google Shape;219;g336dba468d0_0_303: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246847" name="Google Shape;220;g336dba468d0_0_30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300990179" name="Google Shape;227;g336dba468d0_0_316: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427797" name="Google Shape;228;g336dba468d0_0_316: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118027034" name="Google Shape;235;g141efe51803_2_132: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88B889A-B544-2915-E6D3-4DF73F9E2FD9}" type="slidenum">
              <a:rPr/>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48155705" name="Slide Image Placeholder 1"/>
          <p:cNvSpPr>
            <a:spLocks noGrp="1" noRot="1" noChangeAspect="1"/>
          </p:cNvSpPr>
          <p:nvPr>
            <p:ph type="sldImg"/>
          </p:nvPr>
        </p:nvSpPr>
        <p:spPr bwMode="auto"/>
      </p:sp>
      <p:sp>
        <p:nvSpPr>
          <p:cNvPr id="1693835525" name="Notes Placeholder 2"/>
          <p:cNvSpPr>
            <a:spLocks noGrp="1"/>
          </p:cNvSpPr>
          <p:nvPr>
            <p:ph type="body" idx="1"/>
          </p:nvPr>
        </p:nvSpPr>
        <p:spPr bwMode="auto"/>
        <p:txBody>
          <a:bodyPr/>
          <a:lstStyle/>
          <a:p>
            <a:pPr>
              <a:defRPr/>
            </a:pPr>
            <a:endParaRPr/>
          </a:p>
        </p:txBody>
      </p:sp>
      <p:sp>
        <p:nvSpPr>
          <p:cNvPr id="1860070321" name="Slide Number Placeholder 3"/>
          <p:cNvSpPr>
            <a:spLocks noGrp="1"/>
          </p:cNvSpPr>
          <p:nvPr>
            <p:ph type="sldNum" sz="quarter" idx="10"/>
          </p:nvPr>
        </p:nvSpPr>
        <p:spPr bwMode="auto"/>
        <p:txBody>
          <a:bodyPr/>
          <a:lstStyle/>
          <a:p>
            <a:pPr>
              <a:defRPr/>
            </a:pPr>
            <a:fld id="{EAFF2996-BC91-D3D7-7846-D66C917E1F76}" type="slidenum">
              <a:rPr/>
              <a:t>22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31482494" name="Slide Image Placeholder 1"/>
          <p:cNvSpPr>
            <a:spLocks noGrp="1" noRot="1" noChangeAspect="1"/>
          </p:cNvSpPr>
          <p:nvPr>
            <p:ph type="sldImg"/>
          </p:nvPr>
        </p:nvSpPr>
        <p:spPr bwMode="auto"/>
      </p:sp>
      <p:sp>
        <p:nvSpPr>
          <p:cNvPr id="1147976808" name="Notes Placeholder 2"/>
          <p:cNvSpPr>
            <a:spLocks noGrp="1"/>
          </p:cNvSpPr>
          <p:nvPr>
            <p:ph type="body" idx="1"/>
          </p:nvPr>
        </p:nvSpPr>
        <p:spPr bwMode="auto"/>
        <p:txBody>
          <a:bodyPr/>
          <a:lstStyle/>
          <a:p>
            <a:pPr>
              <a:defRPr/>
            </a:pPr>
            <a:endParaRPr/>
          </a:p>
        </p:txBody>
      </p:sp>
      <p:sp>
        <p:nvSpPr>
          <p:cNvPr id="200355513" name="Slide Number Placeholder 3"/>
          <p:cNvSpPr>
            <a:spLocks noGrp="1"/>
          </p:cNvSpPr>
          <p:nvPr>
            <p:ph type="sldNum" sz="quarter" idx="10"/>
          </p:nvPr>
        </p:nvSpPr>
        <p:spPr bwMode="auto"/>
        <p:txBody>
          <a:bodyPr/>
          <a:lstStyle/>
          <a:p>
            <a:pPr>
              <a:defRPr/>
            </a:pPr>
            <a:fld id="{EB14E7EE-DAE0-4B5B-7A1C-59F0FA384DB4}" type="slidenum">
              <a:rPr/>
              <a:t>23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B217E63-6562-97E6-AFA5-8D5980F9171B}" type="slidenum">
              <a:rPr/>
              <a:t>24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34810214" name="Slide Image Placeholder 1"/>
          <p:cNvSpPr>
            <a:spLocks noGrp="1" noRot="1" noChangeAspect="1"/>
          </p:cNvSpPr>
          <p:nvPr>
            <p:ph type="sldImg"/>
          </p:nvPr>
        </p:nvSpPr>
        <p:spPr bwMode="auto"/>
      </p:sp>
      <p:sp>
        <p:nvSpPr>
          <p:cNvPr id="1679560637" name="Notes Placeholder 2"/>
          <p:cNvSpPr>
            <a:spLocks noGrp="1"/>
          </p:cNvSpPr>
          <p:nvPr>
            <p:ph type="body" idx="1"/>
          </p:nvPr>
        </p:nvSpPr>
        <p:spPr bwMode="auto"/>
        <p:txBody>
          <a:bodyPr/>
          <a:lstStyle/>
          <a:p>
            <a:pPr>
              <a:defRPr/>
            </a:pPr>
            <a:endParaRPr lang="en-US"/>
          </a:p>
        </p:txBody>
      </p:sp>
      <p:sp>
        <p:nvSpPr>
          <p:cNvPr id="806069705" name="Slide Number Placeholder 3"/>
          <p:cNvSpPr>
            <a:spLocks noGrp="1"/>
          </p:cNvSpPr>
          <p:nvPr>
            <p:ph type="sldNum" sz="quarter" idx="10"/>
          </p:nvPr>
        </p:nvSpPr>
        <p:spPr bwMode="auto"/>
        <p:txBody>
          <a:bodyPr/>
          <a:lstStyle/>
          <a:p>
            <a:pPr>
              <a:defRPr/>
            </a:pPr>
            <a:fld id="{45EFC731-6C4A-B0C3-3A0B-E980616FE588}" type="slidenum">
              <a:rPr lang="en-US"/>
              <a:t>25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23243420" name="Slide Image Placeholder 1"/>
          <p:cNvSpPr>
            <a:spLocks noGrp="1" noRot="1" noChangeAspect="1"/>
          </p:cNvSpPr>
          <p:nvPr>
            <p:ph type="sldImg"/>
          </p:nvPr>
        </p:nvSpPr>
        <p:spPr bwMode="auto"/>
      </p:sp>
      <p:sp>
        <p:nvSpPr>
          <p:cNvPr id="1939323683" name="Notes Placeholder 2"/>
          <p:cNvSpPr>
            <a:spLocks noGrp="1"/>
          </p:cNvSpPr>
          <p:nvPr>
            <p:ph type="body" idx="1"/>
          </p:nvPr>
        </p:nvSpPr>
        <p:spPr bwMode="auto"/>
        <p:txBody>
          <a:bodyPr/>
          <a:lstStyle/>
          <a:p>
            <a:pPr>
              <a:defRPr/>
            </a:pPr>
            <a:endParaRPr lang="en-US"/>
          </a:p>
        </p:txBody>
      </p:sp>
      <p:sp>
        <p:nvSpPr>
          <p:cNvPr id="1840545131" name="Slide Number Placeholder 3"/>
          <p:cNvSpPr>
            <a:spLocks noGrp="1"/>
          </p:cNvSpPr>
          <p:nvPr>
            <p:ph type="sldNum" sz="quarter" idx="10"/>
          </p:nvPr>
        </p:nvSpPr>
        <p:spPr bwMode="auto"/>
        <p:txBody>
          <a:bodyPr/>
          <a:lstStyle/>
          <a:p>
            <a:pPr>
              <a:defRPr/>
            </a:pPr>
            <a:fld id="{92D741A7-8713-00A4-635E-F4B5B029FE97}" type="slidenum">
              <a:rPr lang="en-US"/>
              <a:t>26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09775792" name="Slide Image Placeholder 1"/>
          <p:cNvSpPr>
            <a:spLocks noGrp="1" noRot="1" noChangeAspect="1"/>
          </p:cNvSpPr>
          <p:nvPr>
            <p:ph type="sldImg"/>
          </p:nvPr>
        </p:nvSpPr>
        <p:spPr bwMode="auto"/>
      </p:sp>
      <p:sp>
        <p:nvSpPr>
          <p:cNvPr id="236055146" name="Notes Placeholder 2"/>
          <p:cNvSpPr>
            <a:spLocks noGrp="1"/>
          </p:cNvSpPr>
          <p:nvPr>
            <p:ph type="body" idx="1"/>
          </p:nvPr>
        </p:nvSpPr>
        <p:spPr bwMode="auto"/>
        <p:txBody>
          <a:bodyPr/>
          <a:lstStyle/>
          <a:p>
            <a:pPr>
              <a:defRPr/>
            </a:pPr>
            <a:endParaRPr/>
          </a:p>
        </p:txBody>
      </p:sp>
      <p:sp>
        <p:nvSpPr>
          <p:cNvPr id="828138639" name="Slide Number Placeholder 3"/>
          <p:cNvSpPr>
            <a:spLocks noGrp="1"/>
          </p:cNvSpPr>
          <p:nvPr>
            <p:ph type="sldNum" sz="quarter" idx="10"/>
          </p:nvPr>
        </p:nvSpPr>
        <p:spPr bwMode="auto"/>
        <p:txBody>
          <a:bodyPr/>
          <a:lstStyle/>
          <a:p>
            <a:pPr>
              <a:defRPr/>
            </a:pPr>
            <a:fld id="{30EC07CB-C87D-A677-9CD1-64C9187C1981}" type="slidenum">
              <a:rPr/>
              <a:t>27</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9341734" name="Slide Image Placeholder 1"/>
          <p:cNvSpPr>
            <a:spLocks noGrp="1" noRot="1" noChangeAspect="1"/>
          </p:cNvSpPr>
          <p:nvPr>
            <p:ph type="sldImg"/>
          </p:nvPr>
        </p:nvSpPr>
        <p:spPr bwMode="auto"/>
      </p:sp>
      <p:sp>
        <p:nvSpPr>
          <p:cNvPr id="1079732185" name="Notes Placeholder 2"/>
          <p:cNvSpPr>
            <a:spLocks noGrp="1"/>
          </p:cNvSpPr>
          <p:nvPr>
            <p:ph type="body" idx="1"/>
          </p:nvPr>
        </p:nvSpPr>
        <p:spPr bwMode="auto"/>
        <p:txBody>
          <a:bodyPr/>
          <a:lstStyle/>
          <a:p>
            <a:pPr>
              <a:defRPr/>
            </a:pPr>
            <a:endParaRPr lang="en-US"/>
          </a:p>
        </p:txBody>
      </p:sp>
      <p:sp>
        <p:nvSpPr>
          <p:cNvPr id="1054651792" name="Slide Number Placeholder 3"/>
          <p:cNvSpPr>
            <a:spLocks noGrp="1"/>
          </p:cNvSpPr>
          <p:nvPr>
            <p:ph type="sldNum" sz="quarter" idx="10"/>
          </p:nvPr>
        </p:nvSpPr>
        <p:spPr bwMode="auto"/>
        <p:txBody>
          <a:bodyPr/>
          <a:lstStyle/>
          <a:p>
            <a:pPr>
              <a:defRPr/>
            </a:pPr>
            <a:fld id="{69A2143F-BE84-EFF6-C6D4-608A79CDEC33}" type="slidenum">
              <a:rPr lang="en-US"/>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p:spPr>
        <p:txBody>
          <a:bodyPr/>
          <a:lstStyle>
            <a:lvl1pPr>
              <a:defRPr sz="800"/>
            </a:lvl1pPr>
          </a:lstStyle>
          <a:p>
            <a:fld id="{FCBF892A-90B9-4A4C-9B78-34F649D8EAEB}" type="datetime3">
              <a:rPr lang="en-US" smtClean="0"/>
              <a:t>20 January 2026</a:t>
            </a:fld>
            <a:endParaRPr lang="en-US" dirty="0"/>
          </a:p>
        </p:txBody>
      </p:sp>
      <p:sp>
        <p:nvSpPr>
          <p:cNvPr id="5" name="Footer Placeholder 4"/>
          <p:cNvSpPr>
            <a:spLocks noGrp="1"/>
          </p:cNvSpPr>
          <p:nvPr>
            <p:ph type="ftr" sz="quarter" idx="11"/>
          </p:nvPr>
        </p:nvSpPr>
        <p:spPr>
          <a:xfrm>
            <a:off x="1576212" y="6435175"/>
            <a:ext cx="8214315" cy="365125"/>
          </a:xfr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1073835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BF16F-A233-F145-BB8A-B5BB1C57DAED}"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94398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CCB99F-1C94-3045-ACC6-8CB9A5FD025E}"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66649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
        <p:nvSpPr>
          <p:cNvPr id="3" name="Rectangle 2"/>
          <p:cNvSpPr/>
          <p:nvPr userDrawn="1"/>
        </p:nvSpPr>
        <p:spPr bwMode="auto">
          <a:xfrm>
            <a:off x="10678017" y="188640"/>
            <a:ext cx="1466655" cy="13681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extLst>
      <p:ext uri="{BB962C8B-B14F-4D97-AF65-F5344CB8AC3E}">
        <p14:creationId xmlns:p14="http://schemas.microsoft.com/office/powerpoint/2010/main" val="78597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a:prstGeom prst="rect">
            <a:avLst/>
          </a:prstGeom>
        </p:spPr>
        <p:txBody>
          <a:bodyPr/>
          <a:lstStyle>
            <a:lvl1pPr>
              <a:defRPr sz="800"/>
            </a:lvl1pPr>
          </a:lstStyle>
          <a:p>
            <a:fld id="{FCBF892A-90B9-4A4C-9B78-34F649D8EAEB}" type="datetime3">
              <a:rPr lang="en-US" smtClean="0"/>
              <a:t>20 January 2026</a:t>
            </a:fld>
            <a:endParaRPr lang="en-US" dirty="0"/>
          </a:p>
        </p:txBody>
      </p:sp>
      <p:sp>
        <p:nvSpPr>
          <p:cNvPr id="5" name="Footer Placeholder 4"/>
          <p:cNvSpPr>
            <a:spLocks noGrp="1"/>
          </p:cNvSpPr>
          <p:nvPr>
            <p:ph type="ftr" sz="quarter" idx="11"/>
          </p:nvPr>
        </p:nvSpPr>
        <p:spPr>
          <a:xfrm>
            <a:off x="1576212" y="6435175"/>
            <a:ext cx="8214315" cy="365125"/>
          </a:xfrm>
          <a:prstGeom prst="rect">
            <a:avLst/>
          </a:prstGeo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a:prstGeom prst="rect">
            <a:avLst/>
          </a:prstGeo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4198995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2A4BBE9E-0D67-DA4C-BE65-8F16158FCE1B}"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46439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D067BC0E-E890-1849-A5AA-A16FC4F8F19C}"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7803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351797EB-1964-F649-B8A5-DCB03F6DFDE0}"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3342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23325" y="6356344"/>
            <a:ext cx="882679" cy="365125"/>
          </a:xfrm>
          <a:prstGeom prst="rect">
            <a:avLst/>
          </a:prstGeom>
        </p:spPr>
        <p:txBody>
          <a:bodyPr/>
          <a:lstStyle/>
          <a:p>
            <a:fld id="{B60643B9-CB12-4340-B400-669A4BE32927}" type="datetime3">
              <a:rPr lang="en-US" smtClean="0"/>
              <a:t>20 January 2026</a:t>
            </a:fld>
            <a:endParaRPr lang="en-US"/>
          </a:p>
        </p:txBody>
      </p:sp>
      <p:sp>
        <p:nvSpPr>
          <p:cNvPr id="8" name="Footer Placeholder 7"/>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9" name="Slide Number Placeholder 8"/>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59878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23325" y="6356344"/>
            <a:ext cx="882679" cy="365125"/>
          </a:xfrm>
          <a:prstGeom prst="rect">
            <a:avLst/>
          </a:prstGeom>
        </p:spPr>
        <p:txBody>
          <a:bodyPr/>
          <a:lstStyle/>
          <a:p>
            <a:fld id="{80B8DF09-CB01-214F-AD89-D46EBFE619AC}" type="datetime3">
              <a:rPr lang="en-US" smtClean="0"/>
              <a:t>20 January 2026</a:t>
            </a:fld>
            <a:endParaRPr lang="en-US"/>
          </a:p>
        </p:txBody>
      </p:sp>
      <p:sp>
        <p:nvSpPr>
          <p:cNvPr id="4" name="Footer Placeholder 3"/>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5" name="Slide Number Placeholder 4"/>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2839626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23325" y="6356344"/>
            <a:ext cx="882679" cy="365125"/>
          </a:xfrm>
          <a:prstGeom prst="rect">
            <a:avLst/>
          </a:prstGeom>
        </p:spPr>
        <p:txBody>
          <a:bodyPr/>
          <a:lstStyle/>
          <a:p>
            <a:fld id="{C8853667-F3E9-9741-B7D2-37E6DCB54A3A}" type="datetime3">
              <a:rPr lang="en-US" smtClean="0"/>
              <a:t>20 January 2026</a:t>
            </a:fld>
            <a:endParaRPr lang="en-US"/>
          </a:p>
        </p:txBody>
      </p:sp>
      <p:sp>
        <p:nvSpPr>
          <p:cNvPr id="3" name="Footer Placeholder 2"/>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4" name="Slide Number Placeholder 3"/>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5673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BBE9E-0D67-DA4C-BE65-8F16158FCE1B}"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99868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8A84EBF6-4D10-6C48-8F5A-4E41A77A381F}"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16685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60630F15-BE67-AA4E-BA84-EC969A2B6A90}"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65434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94CBF16F-A233-F145-BB8A-B5BB1C57DAED}"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70322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1BCCB99F-1C94-3045-ACC6-8CB9A5FD025E}"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58231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67BC0E-E890-1849-A5AA-A16FC4F8F19C}"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7888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1797EB-1964-F649-B8A5-DCB03F6DFDE0}"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22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0643B9-CB12-4340-B400-669A4BE32927}" type="datetime3">
              <a:rPr lang="en-US" smtClean="0"/>
              <a:t>20 January 2026</a:t>
            </a:fld>
            <a:endParaRPr lang="en-US"/>
          </a:p>
        </p:txBody>
      </p:sp>
      <p:sp>
        <p:nvSpPr>
          <p:cNvPr id="8" name="Footer Placeholder 7"/>
          <p:cNvSpPr>
            <a:spLocks noGrp="1"/>
          </p:cNvSpPr>
          <p:nvPr>
            <p:ph type="ftr" sz="quarter" idx="11"/>
          </p:nvPr>
        </p:nvSpPr>
        <p:spPr/>
        <p:txBody>
          <a:bodyPr/>
          <a:lstStyle/>
          <a:p>
            <a:r>
              <a:rPr lang="en-US"/>
              <a:t>Library Summerschool 2022</a:t>
            </a:r>
          </a:p>
        </p:txBody>
      </p:sp>
      <p:sp>
        <p:nvSpPr>
          <p:cNvPr id="9" name="Slide Number Placeholder 8"/>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87778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80B8DF09-CB01-214F-AD89-D46EBFE619AC}" type="datetime3">
              <a:rPr lang="en-US" smtClean="0"/>
              <a:t>20 January 2026</a:t>
            </a:fld>
            <a:endParaRPr lang="en-US"/>
          </a:p>
        </p:txBody>
      </p:sp>
      <p:sp>
        <p:nvSpPr>
          <p:cNvPr id="4" name="Footer Placeholder 3"/>
          <p:cNvSpPr>
            <a:spLocks noGrp="1"/>
          </p:cNvSpPr>
          <p:nvPr>
            <p:ph type="ftr" sz="quarter" idx="11"/>
          </p:nvPr>
        </p:nvSpPr>
        <p:spPr/>
        <p:txBody>
          <a:bodyPr/>
          <a:lstStyle/>
          <a:p>
            <a:r>
              <a:rPr lang="en-US"/>
              <a:t>Library Summerschool 2022</a:t>
            </a:r>
          </a:p>
        </p:txBody>
      </p:sp>
      <p:sp>
        <p:nvSpPr>
          <p:cNvPr id="5" name="Slide Number Placeholder 4"/>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9946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53667-F3E9-9741-B7D2-37E6DCB54A3A}" type="datetime3">
              <a:rPr lang="en-US" smtClean="0"/>
              <a:t>20 January 2026</a:t>
            </a:fld>
            <a:endParaRPr lang="en-US"/>
          </a:p>
        </p:txBody>
      </p:sp>
      <p:sp>
        <p:nvSpPr>
          <p:cNvPr id="3" name="Footer Placeholder 2"/>
          <p:cNvSpPr>
            <a:spLocks noGrp="1"/>
          </p:cNvSpPr>
          <p:nvPr>
            <p:ph type="ftr" sz="quarter" idx="11"/>
          </p:nvPr>
        </p:nvSpPr>
        <p:spPr/>
        <p:txBody>
          <a:bodyPr/>
          <a:lstStyle/>
          <a:p>
            <a:r>
              <a:rPr lang="en-US"/>
              <a:t>Library Summerschool 2022</a:t>
            </a:r>
          </a:p>
        </p:txBody>
      </p:sp>
      <p:sp>
        <p:nvSpPr>
          <p:cNvPr id="4" name="Slide Number Placeholder 3"/>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74082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84EBF6-4D10-6C48-8F5A-4E41A77A381F}"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3919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630F15-BE67-AA4E-BA84-EC969A2B6A90}"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2723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23325" y="6356344"/>
            <a:ext cx="882679" cy="365125"/>
          </a:xfrm>
          <a:prstGeom prst="rect">
            <a:avLst/>
          </a:prstGeom>
        </p:spPr>
        <p:txBody>
          <a:bodyPr vert="horz" lIns="0" tIns="45720" rIns="0" bIns="45720" rtlCol="0" anchor="ctr"/>
          <a:lstStyle>
            <a:lvl1pPr algn="l">
              <a:defRPr sz="900">
                <a:solidFill>
                  <a:schemeClr val="bg1">
                    <a:lumMod val="50000"/>
                  </a:schemeClr>
                </a:solidFill>
              </a:defRPr>
            </a:lvl1pPr>
          </a:lstStyle>
          <a:p>
            <a:fld id="{04129769-0E90-7C49-865E-6975BBB53E93}" type="datetime3">
              <a:rPr lang="en-US" smtClean="0"/>
              <a:t>20 January 2026</a:t>
            </a:fld>
            <a:endParaRPr lang="en-US" dirty="0"/>
          </a:p>
        </p:txBody>
      </p:sp>
      <p:sp>
        <p:nvSpPr>
          <p:cNvPr id="5" name="Footer Placeholder 4"/>
          <p:cNvSpPr>
            <a:spLocks noGrp="1"/>
          </p:cNvSpPr>
          <p:nvPr>
            <p:ph type="ftr" sz="quarter" idx="3"/>
          </p:nvPr>
        </p:nvSpPr>
        <p:spPr>
          <a:xfrm>
            <a:off x="1576212" y="6356344"/>
            <a:ext cx="8214315" cy="365125"/>
          </a:xfrm>
          <a:prstGeom prst="rect">
            <a:avLst/>
          </a:prstGeom>
        </p:spPr>
        <p:txBody>
          <a:bodyPr vert="horz" lIns="0" tIns="45720" rIns="91440" bIns="45720" rtlCol="0" anchor="ctr"/>
          <a:lstStyle>
            <a:lvl1pPr algn="l">
              <a:defRPr sz="900">
                <a:solidFill>
                  <a:schemeClr val="bg1">
                    <a:lumMod val="50000"/>
                  </a:schemeClr>
                </a:solidFill>
              </a:defRPr>
            </a:lvl1pPr>
          </a:lstStyle>
          <a:p>
            <a:r>
              <a:rPr lang="en-US"/>
              <a:t>Library Summerschool 2022</a:t>
            </a:r>
            <a:endParaRPr lang="en-US" dirty="0"/>
          </a:p>
        </p:txBody>
      </p:sp>
      <p:sp>
        <p:nvSpPr>
          <p:cNvPr id="6" name="Slide Number Placeholder 5"/>
          <p:cNvSpPr>
            <a:spLocks noGrp="1"/>
          </p:cNvSpPr>
          <p:nvPr>
            <p:ph type="sldNum" sz="quarter" idx="4"/>
          </p:nvPr>
        </p:nvSpPr>
        <p:spPr>
          <a:xfrm>
            <a:off x="10997456" y="6356344"/>
            <a:ext cx="747574" cy="365125"/>
          </a:xfrm>
          <a:prstGeom prst="rect">
            <a:avLst/>
          </a:prstGeom>
        </p:spPr>
        <p:txBody>
          <a:bodyPr vert="horz" lIns="91440" tIns="45720" rIns="0" bIns="45720" rtlCol="0" anchor="ctr"/>
          <a:lstStyle>
            <a:lvl1pPr algn="r">
              <a:defRPr sz="900">
                <a:solidFill>
                  <a:schemeClr val="bg1">
                    <a:lumMod val="50000"/>
                  </a:schemeClr>
                </a:solidFill>
              </a:defRPr>
            </a:lvl1pPr>
          </a:lstStyle>
          <a:p>
            <a:fld id="{9472861B-B525-804C-B059-F2A9A9C02901}" type="slidenum">
              <a:rPr lang="en-US" smtClean="0"/>
              <a:pPr/>
              <a:t>‹#›</a:t>
            </a:fld>
            <a:endParaRPr lang="en-US" dirty="0"/>
          </a:p>
        </p:txBody>
      </p:sp>
      <p:pic>
        <p:nvPicPr>
          <p:cNvPr id="3" name="Picture 2">
            <a:extLst>
              <a:ext uri="{FF2B5EF4-FFF2-40B4-BE49-F238E27FC236}">
                <a16:creationId xmlns:a16="http://schemas.microsoft.com/office/drawing/2014/main" id="{9555FEB9-758C-0264-A71D-56302D26E62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350" y="0"/>
            <a:ext cx="12179300" cy="584200"/>
          </a:xfrm>
          <a:prstGeom prst="rect">
            <a:avLst/>
          </a:prstGeom>
        </p:spPr>
      </p:pic>
    </p:spTree>
    <p:extLst>
      <p:ext uri="{BB962C8B-B14F-4D97-AF65-F5344CB8AC3E}">
        <p14:creationId xmlns:p14="http://schemas.microsoft.com/office/powerpoint/2010/main" val="984063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B032E7-1F95-3C84-927B-C979A3EE1A5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350" y="0"/>
            <a:ext cx="12179300" cy="635000"/>
          </a:xfrm>
          <a:prstGeom prst="rect">
            <a:avLst/>
          </a:prstGeom>
        </p:spPr>
      </p:pic>
    </p:spTree>
    <p:extLst>
      <p:ext uri="{BB962C8B-B14F-4D97-AF65-F5344CB8AC3E}">
        <p14:creationId xmlns:p14="http://schemas.microsoft.com/office/powerpoint/2010/main" val="2085731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amazon.com/dp/1660228182" TargetMode="External"/><Relationship Id="rId3" Type="http://schemas.openxmlformats.org/officeDocument/2006/relationships/hyperlink" Target="https://discoverjasp.com/" TargetMode="External"/><Relationship Id="rId7" Type="http://schemas.openxmlformats.org/officeDocument/2006/relationships/hyperlink" Target="https://jasp-stats.org/wp-content/uploads/2020/11/Statistical-Analysis-in-JASP-A-Students-Guide-v14-Nov2020.pdf" TargetMode="External"/><Relationship Id="rId2" Type="http://schemas.openxmlformats.org/officeDocument/2006/relationships/hyperlink" Target="https://jasp-stats.github.io/jasp-data-library/" TargetMode="External"/><Relationship Id="rId1" Type="http://schemas.openxmlformats.org/officeDocument/2006/relationships/slideLayout" Target="../slideLayouts/slideLayout2.xml"/><Relationship Id="rId6" Type="http://schemas.openxmlformats.org/officeDocument/2006/relationships/hyperlink" Target="https://statisticsofdoom.com/page/basic-statistics/" TargetMode="External"/><Relationship Id="rId5" Type="http://schemas.openxmlformats.org/officeDocument/2006/relationships/hyperlink" Target="https://learnstatswithjasp.com/" TargetMode="External"/><Relationship Id="rId4" Type="http://schemas.openxmlformats.org/officeDocument/2006/relationships/hyperlink" Target="https://jasp-stats.org/2024/09/02/discovering-statistics-using-jasp-the-andy-field-classic-textbook-now-adapted-for-jasp-available-early-202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jasp-stats.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jasp-stats.org/teaching-with-jasp/#worldma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lQ7Pt8vFfSrHxQ9Kh3rjY6Ttx2Yx5b1sVKEGLYU9v4Y" TargetMode="External"/><Relationship Id="rId2" Type="http://schemas.openxmlformats.org/officeDocument/2006/relationships/hyperlink" Target="https://jasp-stats.org/featur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jasp-stats.org/2023/03/06/r-syntax-mode-in-jasp-the-first-butt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forum.cogsci.nl/index.php?p=/categories/jasp-bayesfactor" TargetMode="External"/><Relationship Id="rId3" Type="http://schemas.openxmlformats.org/officeDocument/2006/relationships/hyperlink" Target="https://www.youtube.com/@JASPStatistics" TargetMode="External"/><Relationship Id="rId7" Type="http://schemas.openxmlformats.org/officeDocument/2006/relationships/hyperlink" Target="https://bsky.app/profile/jaspstats.bsky.social" TargetMode="External"/><Relationship Id="rId2" Type="http://schemas.openxmlformats.org/officeDocument/2006/relationships/hyperlink" Target="https://jasp-stats.org/how-to-use-jasp/" TargetMode="External"/><Relationship Id="rId1" Type="http://schemas.openxmlformats.org/officeDocument/2006/relationships/slideLayout" Target="../slideLayouts/slideLayout2.xml"/><Relationship Id="rId6" Type="http://schemas.openxmlformats.org/officeDocument/2006/relationships/hyperlink" Target="https://www.youtube.com/playlist?list=PLNQGIbpnx726tVnQw6QyntYkuRECXbPHo" TargetMode="External"/><Relationship Id="rId11" Type="http://schemas.openxmlformats.org/officeDocument/2006/relationships/hyperlink" Target="https://jasp-stats.org/workshop/" TargetMode="External"/><Relationship Id="rId5" Type="http://schemas.openxmlformats.org/officeDocument/2006/relationships/hyperlink" Target="https://www.youtube.com/watch?v=R2ya6YvavfY" TargetMode="External"/><Relationship Id="rId10" Type="http://schemas.openxmlformats.org/officeDocument/2006/relationships/hyperlink" Target="https://github.com/jasp-stats/jasp-issues/issues" TargetMode="External"/><Relationship Id="rId4" Type="http://schemas.openxmlformats.org/officeDocument/2006/relationships/hyperlink" Target="https://jasp-stats.github.io/jasp-video-library/" TargetMode="External"/><Relationship Id="rId9" Type="http://schemas.openxmlformats.org/officeDocument/2006/relationships/hyperlink" Target="https://jasp-stats.github.io/jasp-verification-pro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sp>
        <p:nvSpPr>
          <p:cNvPr id="8" name="Titel 1">
            <a:extLst>
              <a:ext uri="{FF2B5EF4-FFF2-40B4-BE49-F238E27FC236}">
                <a16:creationId xmlns:a16="http://schemas.microsoft.com/office/drawing/2014/main" id="{5DFF9A9F-CE8C-4BC6-9E8A-9D32FF6707C3}"/>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a:solidFill>
                  <a:schemeClr val="tx1"/>
                </a:solidFill>
              </a:rPr>
              <a:t>Library Academy</a:t>
            </a:r>
          </a:p>
          <a:p>
            <a:pPr>
              <a:lnSpc>
                <a:spcPts val="3100"/>
              </a:lnSpc>
              <a:defRPr/>
            </a:pPr>
            <a:r>
              <a:rPr lang="nl-NL" sz="2200" dirty="0" err="1">
                <a:solidFill>
                  <a:srgbClr val="4D4D4D"/>
                </a:solidFill>
              </a:rPr>
              <a:t>Innovate</a:t>
            </a:r>
            <a:r>
              <a:rPr lang="nl-NL" sz="2200" dirty="0">
                <a:solidFill>
                  <a:srgbClr val="4D4D4D"/>
                </a:solidFill>
              </a:rPr>
              <a:t> </a:t>
            </a:r>
            <a:r>
              <a:rPr lang="nl-NL" sz="2200" dirty="0" err="1">
                <a:solidFill>
                  <a:srgbClr val="4D4D4D"/>
                </a:solidFill>
              </a:rPr>
              <a:t>your</a:t>
            </a:r>
            <a:r>
              <a:rPr lang="nl-NL" sz="2200" dirty="0">
                <a:solidFill>
                  <a:srgbClr val="4D4D4D"/>
                </a:solidFill>
              </a:rPr>
              <a:t> </a:t>
            </a:r>
            <a:r>
              <a:rPr lang="nl-NL" sz="2200" dirty="0" err="1">
                <a:solidFill>
                  <a:srgbClr val="4D4D4D"/>
                </a:solidFill>
              </a:rPr>
              <a:t>education</a:t>
            </a:r>
            <a:endParaRPr lang="nl-NL" sz="2200" dirty="0">
              <a:solidFill>
                <a:srgbClr val="4D4D4D"/>
              </a:solidFill>
            </a:endParaRPr>
          </a:p>
        </p:txBody>
      </p:sp>
      <p:sp>
        <p:nvSpPr>
          <p:cNvPr id="9" name="Titel 1">
            <a:extLst>
              <a:ext uri="{FF2B5EF4-FFF2-40B4-BE49-F238E27FC236}">
                <a16:creationId xmlns:a16="http://schemas.microsoft.com/office/drawing/2014/main" id="{658EFEC0-D2C1-25FD-A483-C0D883BA520D}"/>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21-01-2026</a:t>
            </a:r>
          </a:p>
        </p:txBody>
      </p:sp>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105480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DDE-C650-F79E-7F3F-4C3B40A01E0C}"/>
              </a:ext>
            </a:extLst>
          </p:cNvPr>
          <p:cNvSpPr>
            <a:spLocks noGrp="1"/>
          </p:cNvSpPr>
          <p:nvPr>
            <p:ph type="title"/>
          </p:nvPr>
        </p:nvSpPr>
        <p:spPr/>
        <p:txBody>
          <a:bodyPr/>
          <a:lstStyle/>
          <a:p>
            <a:r>
              <a:rPr lang="en-NL" dirty="0"/>
              <a:t>JASP Literature</a:t>
            </a:r>
          </a:p>
        </p:txBody>
      </p:sp>
      <p:sp>
        <p:nvSpPr>
          <p:cNvPr id="3" name="Content Placeholder 2">
            <a:extLst>
              <a:ext uri="{FF2B5EF4-FFF2-40B4-BE49-F238E27FC236}">
                <a16:creationId xmlns:a16="http://schemas.microsoft.com/office/drawing/2014/main" id="{D48F187D-AD89-B934-BA0C-D662B8FD20AA}"/>
              </a:ext>
            </a:extLst>
          </p:cNvPr>
          <p:cNvSpPr>
            <a:spLocks noGrp="1"/>
          </p:cNvSpPr>
          <p:nvPr>
            <p:ph idx="1"/>
          </p:nvPr>
        </p:nvSpPr>
        <p:spPr/>
        <p:txBody>
          <a:bodyPr>
            <a:normAutofit fontScale="92500"/>
          </a:bodyPr>
          <a:lstStyle/>
          <a:p>
            <a:pPr marL="342900" indent="-342900">
              <a:lnSpc>
                <a:spcPct val="150000"/>
              </a:lnSpc>
              <a:buFont typeface="Arial" panose="020B0604020202020204" pitchFamily="34" charset="0"/>
              <a:buChar char="•"/>
            </a:pPr>
            <a:r>
              <a:rPr lang="en-GB" sz="2400" dirty="0">
                <a:latin typeface="Cantarell" panose="02000603000000000000" pitchFamily="2" charset="0"/>
                <a:hlinkClick r:id="rId2"/>
              </a:rPr>
              <a:t>The JASP Data Library</a:t>
            </a:r>
            <a:endParaRPr lang="en-GB" sz="2400" dirty="0">
              <a:latin typeface="Cantarell" panose="02000603000000000000" pitchFamily="2" charset="0"/>
            </a:endParaRPr>
          </a:p>
          <a:p>
            <a:pPr marL="342900" indent="-342900">
              <a:lnSpc>
                <a:spcPct val="150000"/>
              </a:lnSpc>
              <a:buFont typeface="Arial" panose="020B0604020202020204" pitchFamily="34" charset="0"/>
              <a:buChar char="•"/>
            </a:pPr>
            <a:r>
              <a:rPr lang="en-GB" sz="2400" dirty="0">
                <a:latin typeface="Cantarell" panose="02000603000000000000" pitchFamily="2" charset="0"/>
                <a:hlinkClick r:id="rId3"/>
              </a:rPr>
              <a:t>Discovering</a:t>
            </a:r>
            <a:r>
              <a:rPr lang="en-GB" sz="2400" dirty="0">
                <a:latin typeface="Cantarell" panose="02000603000000000000" pitchFamily="2" charset="0"/>
                <a:hlinkClick r:id="rId4"/>
              </a:rPr>
              <a:t> Statistics Using JASP</a:t>
            </a:r>
            <a:endParaRPr lang="en-GB" sz="2400" dirty="0">
              <a:latin typeface="Cantarell" panose="02000603000000000000" pitchFamily="2" charset="0"/>
              <a:hlinkClick r:id="rId5"/>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5"/>
              </a:rPr>
              <a:t>Learning Statistics with JASP: A Tutorial for Psychology Students and Other Beginners by Danielle J. Navarro, David R. Foxcroft, and Thomas J. Faulkenberry</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6"/>
              </a:rPr>
              <a:t>Statistics of Doom by Erin Buchanan</a:t>
            </a:r>
            <a:endParaRPr lang="en-GB" sz="2400" dirty="0">
              <a:latin typeface="Cantarell" panose="02000603000000000000" pitchFamily="2" charset="0"/>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7"/>
              </a:rPr>
              <a:t>Statistical Analysis in JASP. A Guide for Students by Mark Goss-Sampson</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8"/>
              </a:rPr>
              <a:t>Quantitative Analysis with JASP open-source software by Chris Halter</a:t>
            </a:r>
            <a:r>
              <a:rPr lang="en-GB" sz="2400" dirty="0">
                <a:latin typeface="Cantarell" panose="02000603000000000000" pitchFamily="2" charset="0"/>
              </a:rPr>
              <a:t> (amazon)</a:t>
            </a:r>
          </a:p>
        </p:txBody>
      </p:sp>
    </p:spTree>
    <p:extLst>
      <p:ext uri="{BB962C8B-B14F-4D97-AF65-F5344CB8AC3E}">
        <p14:creationId xmlns:p14="http://schemas.microsoft.com/office/powerpoint/2010/main" val="91944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0712" y="2636912"/>
            <a:ext cx="2930938" cy="936104"/>
            <a:chOff x="3335486" y="2677568"/>
            <a:chExt cx="2930938" cy="936104"/>
          </a:xfrm>
        </p:grpSpPr>
        <p:pic>
          <p:nvPicPr>
            <p:cNvPr id="13" name="Picture 12"/>
            <p:cNvPicPr>
              <a:picLocks noChangeAspect="1"/>
            </p:cNvPicPr>
            <p:nvPr/>
          </p:nvPicPr>
          <p:blipFill>
            <a:blip r:embed="rId2"/>
            <a:stretch>
              <a:fillRect/>
            </a:stretch>
          </p:blipFill>
          <p:spPr>
            <a:xfrm>
              <a:off x="3335486" y="2805650"/>
              <a:ext cx="588442" cy="594636"/>
            </a:xfrm>
            <a:prstGeom prst="rect">
              <a:avLst/>
            </a:prstGeom>
          </p:spPr>
        </p:pic>
        <p:sp>
          <p:nvSpPr>
            <p:cNvPr id="14"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6897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7389"/>
            <a:ext cx="10972800" cy="1143000"/>
          </a:xfrm>
        </p:spPr>
        <p:txBody>
          <a:bodyPr/>
          <a:lstStyle/>
          <a:p>
            <a:r>
              <a:rPr lang="en-GB" dirty="0"/>
              <a:t>Data Management</a:t>
            </a:r>
          </a:p>
        </p:txBody>
      </p:sp>
      <p:pic>
        <p:nvPicPr>
          <p:cNvPr id="5" name="Picture 4" descr="A screenshot of a music tab&#10;&#10;AI-generated content may be incorrect.">
            <a:extLst>
              <a:ext uri="{FF2B5EF4-FFF2-40B4-BE49-F238E27FC236}">
                <a16:creationId xmlns:a16="http://schemas.microsoft.com/office/drawing/2014/main" id="{8FBC0EC6-2CA4-1F28-D015-203DFA75B322}"/>
              </a:ext>
            </a:extLst>
          </p:cNvPr>
          <p:cNvPicPr>
            <a:picLocks noChangeAspect="1"/>
          </p:cNvPicPr>
          <p:nvPr/>
        </p:nvPicPr>
        <p:blipFill>
          <a:blip r:embed="rId2"/>
          <a:stretch>
            <a:fillRect/>
          </a:stretch>
        </p:blipFill>
        <p:spPr>
          <a:xfrm>
            <a:off x="2209800" y="2203269"/>
            <a:ext cx="7772400" cy="33888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Variable View</a:t>
            </a:r>
          </a:p>
        </p:txBody>
      </p:sp>
      <p:sp>
        <p:nvSpPr>
          <p:cNvPr id="7" name="Slide Number Placeholder 6">
            <a:extLst>
              <a:ext uri="{FF2B5EF4-FFF2-40B4-BE49-F238E27FC236}">
                <a16:creationId xmlns:a16="http://schemas.microsoft.com/office/drawing/2014/main" id="{C3707CB0-185D-4F06-9880-07BE369F36E3}"/>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13</a:t>
            </a:fld>
            <a:endParaRPr lang="en-US" dirty="0"/>
          </a:p>
        </p:txBody>
      </p:sp>
      <p:pic>
        <p:nvPicPr>
          <p:cNvPr id="4" name="Picture 3" descr="Variable settings for the Name variable in the Metallica data set. First box is for entering the name of the variable, below you can select the type of variable (set to nominal here), below that you can choose how the variable is defined (computed or not). The box in the top right has room for a long variable name, which can be more descriptive. &#10;&#10;In the box below, the labels of the variable are given, which in this case are the names of the metallica band members. ">
            <a:extLst>
              <a:ext uri="{FF2B5EF4-FFF2-40B4-BE49-F238E27FC236}">
                <a16:creationId xmlns:a16="http://schemas.microsoft.com/office/drawing/2014/main" id="{A6A81A09-54D7-530D-9C98-D3D1ECB30633}"/>
              </a:ext>
            </a:extLst>
          </p:cNvPr>
          <p:cNvPicPr>
            <a:picLocks noChangeAspect="1"/>
          </p:cNvPicPr>
          <p:nvPr/>
        </p:nvPicPr>
        <p:blipFill rotWithShape="1">
          <a:blip r:embed="rId2">
            <a:extLst>
              <a:ext uri="{28A0092B-C50C-407E-A947-70E740481C1C}">
                <a14:useLocalDpi xmlns:a14="http://schemas.microsoft.com/office/drawing/2010/main" val="0"/>
              </a:ext>
            </a:extLst>
          </a:blip>
          <a:srcRect b="16039"/>
          <a:stretch/>
        </p:blipFill>
        <p:spPr>
          <a:xfrm>
            <a:off x="2209800" y="2508116"/>
            <a:ext cx="7772400" cy="40917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Types</a:t>
            </a:r>
          </a:p>
        </p:txBody>
      </p:sp>
      <p:sp>
        <p:nvSpPr>
          <p:cNvPr id="3" name="Content Placeholder 2"/>
          <p:cNvSpPr>
            <a:spLocks noGrp="1"/>
          </p:cNvSpPr>
          <p:nvPr>
            <p:ph idx="1"/>
          </p:nvPr>
        </p:nvSpPr>
        <p:spPr/>
        <p:txBody>
          <a:bodyPr/>
          <a:lstStyle/>
          <a:p>
            <a:r>
              <a:rPr lang="en-GB" dirty="0"/>
              <a:t>Scale</a:t>
            </a:r>
          </a:p>
          <a:p>
            <a:pPr lvl="1"/>
            <a:r>
              <a:rPr lang="en-GB" dirty="0"/>
              <a:t>Numbers (e.g., 7, 0, 120, 8.5)</a:t>
            </a:r>
          </a:p>
          <a:p>
            <a:r>
              <a:rPr lang="en-GB" dirty="0"/>
              <a:t>Nominal </a:t>
            </a:r>
          </a:p>
          <a:p>
            <a:pPr lvl="1"/>
            <a:r>
              <a:rPr lang="en-GB" dirty="0"/>
              <a:t>Categories (e.g., ‘Control group’, ‘Experimental group’)</a:t>
            </a:r>
          </a:p>
          <a:p>
            <a:r>
              <a:rPr lang="en-GB" dirty="0"/>
              <a:t>Ordinal</a:t>
            </a:r>
          </a:p>
          <a:p>
            <a:pPr lvl="1"/>
            <a:r>
              <a:rPr lang="en-GB" dirty="0"/>
              <a:t>Ordered values (e.g., ‘Dislike’, ‘Neutral’, ‘Like’)</a:t>
            </a:r>
          </a:p>
        </p:txBody>
      </p:sp>
      <p:pic>
        <p:nvPicPr>
          <p:cNvPr id="4" name="Picture 3">
            <a:extLst>
              <a:ext uri="{FF2B5EF4-FFF2-40B4-BE49-F238E27FC236}">
                <a16:creationId xmlns:a16="http://schemas.microsoft.com/office/drawing/2014/main" id="{44145263-46FF-2897-98C7-3BCABD49B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6945" y="3701833"/>
            <a:ext cx="381000" cy="381000"/>
          </a:xfrm>
          <a:prstGeom prst="rect">
            <a:avLst/>
          </a:prstGeom>
        </p:spPr>
      </p:pic>
      <p:pic>
        <p:nvPicPr>
          <p:cNvPr id="5" name="Picture 4">
            <a:extLst>
              <a:ext uri="{FF2B5EF4-FFF2-40B4-BE49-F238E27FC236}">
                <a16:creationId xmlns:a16="http://schemas.microsoft.com/office/drawing/2014/main" id="{F5263BFC-95EA-2D28-5032-702268DE2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150" y="4777581"/>
            <a:ext cx="381000" cy="381000"/>
          </a:xfrm>
          <a:prstGeom prst="rect">
            <a:avLst/>
          </a:prstGeom>
        </p:spPr>
      </p:pic>
      <p:pic>
        <p:nvPicPr>
          <p:cNvPr id="6" name="Picture 5">
            <a:extLst>
              <a:ext uri="{FF2B5EF4-FFF2-40B4-BE49-F238E27FC236}">
                <a16:creationId xmlns:a16="http://schemas.microsoft.com/office/drawing/2014/main" id="{5BC90BEC-8B85-5355-EBCB-F489D38C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180585" y="2626084"/>
            <a:ext cx="380999" cy="381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Settings</a:t>
            </a:r>
          </a:p>
        </p:txBody>
      </p:sp>
      <p:pic>
        <p:nvPicPr>
          <p:cNvPr id="3" name="Picture 2" descr="Variable settings for an ordinal variable, similar to the settings for a nominal variable. Here, the levels have an intrinsic meaning (light, moderate, heavy) and we make sure that they have corresponding values, 1,2,3.">
            <a:extLst>
              <a:ext uri="{FF2B5EF4-FFF2-40B4-BE49-F238E27FC236}">
                <a16:creationId xmlns:a16="http://schemas.microsoft.com/office/drawing/2014/main" id="{D9038588-C827-210D-C081-CD5DD9F54EC2}"/>
              </a:ext>
            </a:extLst>
          </p:cNvPr>
          <p:cNvPicPr>
            <a:picLocks noChangeAspect="1"/>
          </p:cNvPicPr>
          <p:nvPr/>
        </p:nvPicPr>
        <p:blipFill>
          <a:blip r:embed="rId2"/>
          <a:stretch>
            <a:fillRect/>
          </a:stretch>
        </p:blipFill>
        <p:spPr>
          <a:xfrm>
            <a:off x="4266301" y="2598016"/>
            <a:ext cx="3659399" cy="38328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a New Variable</a:t>
            </a:r>
          </a:p>
        </p:txBody>
      </p:sp>
      <p:pic>
        <p:nvPicPr>
          <p:cNvPr id="4" name="Picture 3" descr="The compute column interface, used for computing a new variable. On the left, available variables are listed. In the middle you specify the operation for creating a new variable - here that is taking the variable Net worth and dividing it by the variable Songs. At the top, various operators are provided, such as addition, minus, and division. On the right, more operators are provided, such as taking the absolute value and standard deviation.">
            <a:extLst>
              <a:ext uri="{FF2B5EF4-FFF2-40B4-BE49-F238E27FC236}">
                <a16:creationId xmlns:a16="http://schemas.microsoft.com/office/drawing/2014/main" id="{BD9AC83C-7F41-1F2B-C4D9-97AC8531629A}"/>
              </a:ext>
            </a:extLst>
          </p:cNvPr>
          <p:cNvPicPr>
            <a:picLocks noChangeAspect="1"/>
          </p:cNvPicPr>
          <p:nvPr/>
        </p:nvPicPr>
        <p:blipFill>
          <a:blip r:embed="rId2"/>
          <a:stretch>
            <a:fillRect/>
          </a:stretch>
        </p:blipFill>
        <p:spPr>
          <a:xfrm>
            <a:off x="1781849" y="2860646"/>
            <a:ext cx="8628302" cy="1888278"/>
          </a:xfrm>
          <a:prstGeom prst="rect">
            <a:avLst/>
          </a:prstGeom>
        </p:spPr>
      </p:pic>
      <p:pic>
        <p:nvPicPr>
          <p:cNvPr id="3" name="Picture 2" descr="A blue circle with a letter i in it&#10;&#10;AI-generated content may be incorrect.">
            <a:extLst>
              <a:ext uri="{FF2B5EF4-FFF2-40B4-BE49-F238E27FC236}">
                <a16:creationId xmlns:a16="http://schemas.microsoft.com/office/drawing/2014/main" id="{0E5C77C4-AE20-4819-DA6F-51F6DE742268}"/>
              </a:ext>
            </a:extLst>
          </p:cNvPr>
          <p:cNvPicPr>
            <a:picLocks noChangeAspect="1"/>
          </p:cNvPicPr>
          <p:nvPr/>
        </p:nvPicPr>
        <p:blipFill>
          <a:blip r:embed="rId3"/>
          <a:stretch>
            <a:fillRect/>
          </a:stretch>
        </p:blipFill>
        <p:spPr>
          <a:xfrm>
            <a:off x="10920536" y="5589240"/>
            <a:ext cx="1170487" cy="1170487"/>
          </a:xfrm>
          <a:prstGeom prst="rect">
            <a:avLst/>
          </a:prstGeom>
        </p:spPr>
      </p:pic>
    </p:spTree>
    <p:extLst>
      <p:ext uri="{BB962C8B-B14F-4D97-AF65-F5344CB8AC3E}">
        <p14:creationId xmlns:p14="http://schemas.microsoft.com/office/powerpoint/2010/main" val="235652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7E43E-ED54-ABF4-25B9-B353B688E7ED}"/>
              </a:ext>
            </a:extLst>
          </p:cNvPr>
          <p:cNvSpPr>
            <a:spLocks noGrp="1"/>
          </p:cNvSpPr>
          <p:nvPr>
            <p:ph type="title"/>
          </p:nvPr>
        </p:nvSpPr>
        <p:spPr/>
        <p:txBody>
          <a:bodyPr/>
          <a:lstStyle/>
          <a:p>
            <a:r>
              <a:rPr lang="en-NL" dirty="0"/>
              <a:t>Filtering Data</a:t>
            </a:r>
          </a:p>
        </p:txBody>
      </p:sp>
      <p:sp>
        <p:nvSpPr>
          <p:cNvPr id="5" name="Content Placeholder 4">
            <a:extLst>
              <a:ext uri="{FF2B5EF4-FFF2-40B4-BE49-F238E27FC236}">
                <a16:creationId xmlns:a16="http://schemas.microsoft.com/office/drawing/2014/main" id="{85BF594D-F4C7-08B2-0BAA-B12F5F55EAA4}"/>
              </a:ext>
            </a:extLst>
          </p:cNvPr>
          <p:cNvSpPr>
            <a:spLocks noGrp="1"/>
          </p:cNvSpPr>
          <p:nvPr>
            <p:ph idx="1"/>
          </p:nvPr>
        </p:nvSpPr>
        <p:spPr/>
        <p:txBody>
          <a:bodyPr/>
          <a:lstStyle/>
          <a:p>
            <a:pPr marL="457200" indent="-457200">
              <a:buFont typeface="Arial" panose="020B0604020202020204" pitchFamily="34" charset="0"/>
              <a:buChar char="•"/>
            </a:pPr>
            <a:r>
              <a:rPr lang="en-NL" dirty="0"/>
              <a:t>Using Variable Settings</a:t>
            </a:r>
          </a:p>
          <a:p>
            <a:pPr marL="457200" indent="-457200">
              <a:buFont typeface="Arial" panose="020B0604020202020204" pitchFamily="34" charset="0"/>
              <a:buChar char="•"/>
            </a:pPr>
            <a:r>
              <a:rPr lang="en-NL" dirty="0"/>
              <a:t>Using the Filter functionality</a:t>
            </a:r>
          </a:p>
          <a:p>
            <a:pPr marL="1257300" lvl="1" indent="-457200">
              <a:buFont typeface="Arial" panose="020B0604020202020204" pitchFamily="34" charset="0"/>
              <a:buChar char="•"/>
            </a:pPr>
            <a:r>
              <a:rPr lang="en-NL" dirty="0"/>
              <a:t>Drag and drop</a:t>
            </a:r>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r>
              <a:rPr lang="en-NL" dirty="0"/>
              <a:t>R-mode</a:t>
            </a:r>
          </a:p>
        </p:txBody>
      </p:sp>
      <p:pic>
        <p:nvPicPr>
          <p:cNvPr id="7" name="Picture 6" descr="A black and white image of a funnel&#10;&#10;AI-generated content may be incorrect.">
            <a:extLst>
              <a:ext uri="{FF2B5EF4-FFF2-40B4-BE49-F238E27FC236}">
                <a16:creationId xmlns:a16="http://schemas.microsoft.com/office/drawing/2014/main" id="{03A97449-07D6-52AA-84C7-85FA45328853}"/>
              </a:ext>
            </a:extLst>
          </p:cNvPr>
          <p:cNvPicPr>
            <a:picLocks noChangeAspect="1"/>
          </p:cNvPicPr>
          <p:nvPr/>
        </p:nvPicPr>
        <p:blipFill>
          <a:blip r:embed="rId2"/>
          <a:stretch>
            <a:fillRect/>
          </a:stretch>
        </p:blipFill>
        <p:spPr>
          <a:xfrm>
            <a:off x="8027288" y="1384300"/>
            <a:ext cx="631258" cy="63125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72AD9C-7AF4-5C1B-AF54-F6C379CAA325}"/>
              </a:ext>
            </a:extLst>
          </p:cNvPr>
          <p:cNvPicPr>
            <a:picLocks noChangeAspect="1"/>
          </p:cNvPicPr>
          <p:nvPr/>
        </p:nvPicPr>
        <p:blipFill>
          <a:blip r:embed="rId3"/>
          <a:stretch>
            <a:fillRect/>
          </a:stretch>
        </p:blipFill>
        <p:spPr>
          <a:xfrm>
            <a:off x="1519808" y="4268861"/>
            <a:ext cx="7772400" cy="1017439"/>
          </a:xfrm>
          <a:prstGeom prst="rect">
            <a:avLst/>
          </a:prstGeom>
        </p:spPr>
      </p:pic>
      <p:pic>
        <p:nvPicPr>
          <p:cNvPr id="13" name="Picture 12">
            <a:extLst>
              <a:ext uri="{FF2B5EF4-FFF2-40B4-BE49-F238E27FC236}">
                <a16:creationId xmlns:a16="http://schemas.microsoft.com/office/drawing/2014/main" id="{E616FD56-957E-0A23-28C0-DAC3BBB1ED1F}"/>
              </a:ext>
            </a:extLst>
          </p:cNvPr>
          <p:cNvPicPr>
            <a:picLocks noChangeAspect="1"/>
          </p:cNvPicPr>
          <p:nvPr/>
        </p:nvPicPr>
        <p:blipFill>
          <a:blip r:embed="rId4"/>
          <a:stretch>
            <a:fillRect/>
          </a:stretch>
        </p:blipFill>
        <p:spPr>
          <a:xfrm>
            <a:off x="1519808" y="6174940"/>
            <a:ext cx="7772400" cy="508719"/>
          </a:xfrm>
          <a:prstGeom prst="rect">
            <a:avLst/>
          </a:prstGeom>
        </p:spPr>
      </p:pic>
    </p:spTree>
    <p:extLst>
      <p:ext uri="{BB962C8B-B14F-4D97-AF65-F5344CB8AC3E}">
        <p14:creationId xmlns:p14="http://schemas.microsoft.com/office/powerpoint/2010/main" val="350034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input window</a:t>
            </a:r>
          </a:p>
        </p:txBody>
      </p:sp>
      <p:pic>
        <p:nvPicPr>
          <p:cNvPr id="5" name="Picture 4" descr="Example of input window in JASP, for descriptive statistics. On the left, the box with available variables is provided, on the right there are the variables for which we want to compute descriptive statistics. Here, Songs and Headbanging intensity are specified. The split variable box is left empty. ">
            <a:extLst>
              <a:ext uri="{FF2B5EF4-FFF2-40B4-BE49-F238E27FC236}">
                <a16:creationId xmlns:a16="http://schemas.microsoft.com/office/drawing/2014/main" id="{1E49D4DF-6732-8134-7D1E-5B58F513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89" y="2655123"/>
            <a:ext cx="5079423" cy="38837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output window</a:t>
            </a:r>
          </a:p>
        </p:txBody>
      </p:sp>
      <p:pic>
        <p:nvPicPr>
          <p:cNvPr id="4" name="Picture 3" descr="Example of JASP output for the descriptives module. Two distribution plots are provided, one for Instrument (1 drums, 3 guitar, 3 bass) and one for Current member (4 yes, 3 no). The output is annotated to highlight the possibilities - what is included here is latex input, a hyperlink to a youtube video, and an image of a drumkit.">
            <a:extLst>
              <a:ext uri="{FF2B5EF4-FFF2-40B4-BE49-F238E27FC236}">
                <a16:creationId xmlns:a16="http://schemas.microsoft.com/office/drawing/2014/main" id="{ABADE9D9-0F7B-3E1B-8D77-EB28DAD878D5}"/>
              </a:ext>
            </a:extLst>
          </p:cNvPr>
          <p:cNvPicPr>
            <a:picLocks noChangeAspect="1"/>
          </p:cNvPicPr>
          <p:nvPr/>
        </p:nvPicPr>
        <p:blipFill>
          <a:blip r:embed="rId2"/>
          <a:stretch>
            <a:fillRect/>
          </a:stretch>
        </p:blipFill>
        <p:spPr>
          <a:xfrm>
            <a:off x="2650014" y="2543747"/>
            <a:ext cx="6891972" cy="3995168"/>
          </a:xfrm>
          <a:prstGeom prst="rect">
            <a:avLst/>
          </a:prstGeom>
        </p:spPr>
      </p:pic>
    </p:spTree>
    <p:extLst>
      <p:ext uri="{BB962C8B-B14F-4D97-AF65-F5344CB8AC3E}">
        <p14:creationId xmlns:p14="http://schemas.microsoft.com/office/powerpoint/2010/main" val="2107835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26E1D-E710-CD76-D2DD-6DDEBF824C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38A7A97-59E6-566D-48CF-D77852548C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62750" y="1766680"/>
            <a:ext cx="4714874" cy="4714874"/>
          </a:xfrm>
          <a:prstGeom prst="rect">
            <a:avLst/>
          </a:prstGeom>
        </p:spPr>
      </p:pic>
      <p:sp>
        <p:nvSpPr>
          <p:cNvPr id="8" name="Titel 1">
            <a:extLst>
              <a:ext uri="{FF2B5EF4-FFF2-40B4-BE49-F238E27FC236}">
                <a16:creationId xmlns:a16="http://schemas.microsoft.com/office/drawing/2014/main" id="{9AF4B7D2-8597-4150-68C3-D92526770EBA}"/>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en-US" sz="3200" b="1" dirty="0" err="1">
                <a:solidFill>
                  <a:schemeClr val="tx1"/>
                </a:solidFill>
              </a:rPr>
              <a:t>Ontdek</a:t>
            </a:r>
            <a:r>
              <a:rPr lang="en-US" sz="3200" b="1" dirty="0">
                <a:solidFill>
                  <a:schemeClr val="tx1"/>
                </a:solidFill>
              </a:rPr>
              <a:t> wat data </a:t>
            </a:r>
            <a:r>
              <a:rPr lang="en-US" sz="3200" b="1" dirty="0" err="1">
                <a:solidFill>
                  <a:schemeClr val="tx1"/>
                </a:solidFill>
              </a:rPr>
              <a:t>vertellen</a:t>
            </a:r>
            <a:r>
              <a:rPr lang="en-US" sz="3200" b="1" dirty="0">
                <a:solidFill>
                  <a:schemeClr val="tx1"/>
                </a:solidFill>
              </a:rPr>
              <a:t>: Aan de slag </a:t>
            </a:r>
          </a:p>
          <a:p>
            <a:pPr>
              <a:defRPr/>
            </a:pPr>
            <a:r>
              <a:rPr lang="en-US" sz="3200" b="1" dirty="0">
                <a:solidFill>
                  <a:schemeClr val="tx1"/>
                </a:solidFill>
              </a:rPr>
              <a:t>met Machine Learning in JASP</a:t>
            </a:r>
          </a:p>
        </p:txBody>
      </p:sp>
      <p:sp>
        <p:nvSpPr>
          <p:cNvPr id="9" name="Titel 1">
            <a:extLst>
              <a:ext uri="{FF2B5EF4-FFF2-40B4-BE49-F238E27FC236}">
                <a16:creationId xmlns:a16="http://schemas.microsoft.com/office/drawing/2014/main" id="{A243BAD9-AC39-C146-B37F-F55CDD15A325}"/>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Don van den Bergh &amp; Johnny van Doorn</a:t>
            </a:r>
          </a:p>
          <a:p>
            <a:pPr>
              <a:lnSpc>
                <a:spcPts val="1400"/>
              </a:lnSpc>
              <a:defRPr/>
            </a:pPr>
            <a:r>
              <a:rPr lang="nl-NL" sz="1100" dirty="0">
                <a:solidFill>
                  <a:schemeClr val="bg1">
                    <a:lumMod val="50000"/>
                  </a:schemeClr>
                </a:solidFill>
              </a:rPr>
              <a:t>Library Academy 2026</a:t>
            </a:r>
          </a:p>
        </p:txBody>
      </p:sp>
      <p:pic>
        <p:nvPicPr>
          <p:cNvPr id="3" name="Picture 2">
            <a:extLst>
              <a:ext uri="{FF2B5EF4-FFF2-40B4-BE49-F238E27FC236}">
                <a16:creationId xmlns:a16="http://schemas.microsoft.com/office/drawing/2014/main" id="{A3E5769E-BA02-9517-F23A-23C2522AE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875508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810712" y="263691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314098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25349292"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4400" b="1" i="0" u="none" strike="noStrike" cap="none" spc="0">
                <a:solidFill>
                  <a:schemeClr val="dk1"/>
                </a:solidFill>
                <a:latin typeface="+mj-lt"/>
                <a:ea typeface="+mj-ea"/>
                <a:cs typeface="+mj-cs"/>
              </a:rPr>
              <a:t>There are lots of different machine learning algorithms</a:t>
            </a:r>
            <a:endParaRPr sz="4400" b="1"/>
          </a:p>
          <a:p>
            <a:pPr>
              <a:defRPr/>
            </a:pPr>
            <a:endParaRPr/>
          </a:p>
        </p:txBody>
      </p:sp>
      <p:sp>
        <p:nvSpPr>
          <p:cNvPr id="1534919844" name="Date Placeholder 3"/>
          <p:cNvSpPr>
            <a:spLocks noGrp="1"/>
          </p:cNvSpPr>
          <p:nvPr>
            <p:ph type="dt" sz="half" idx="10"/>
          </p:nvPr>
        </p:nvSpPr>
        <p:spPr bwMode="auto"/>
        <p:txBody>
          <a:bodyPr/>
          <a:lstStyle/>
          <a:p>
            <a:pPr>
              <a:defRPr/>
            </a:pPr>
            <a:fld id="{E60CA1CB-C39E-A320-DDF7-5FD18CCEC05B}" type="datetime3">
              <a:rPr lang="en-US"/>
              <a:t>20 January 2026</a:t>
            </a:fld>
            <a:endParaRPr lang="en-US"/>
          </a:p>
        </p:txBody>
      </p:sp>
      <p:sp>
        <p:nvSpPr>
          <p:cNvPr id="1507694631" name="Slide Number Placeholder 5"/>
          <p:cNvSpPr>
            <a:spLocks noGrp="1"/>
          </p:cNvSpPr>
          <p:nvPr>
            <p:ph type="sldNum" sz="quarter" idx="12"/>
          </p:nvPr>
        </p:nvSpPr>
        <p:spPr bwMode="auto"/>
        <p:txBody>
          <a:bodyPr/>
          <a:lstStyle/>
          <a:p>
            <a:pPr>
              <a:defRPr/>
            </a:pPr>
            <a:fld id="{B065EF9A-3F62-7971-23E1-AB44A2ABBD9C}" type="slidenum">
              <a:rPr lang="en-US"/>
              <a:t>21</a:t>
            </a:fld>
            <a:endParaRPr lang="en-US"/>
          </a:p>
        </p:txBody>
      </p:sp>
      <p:pic>
        <p:nvPicPr>
          <p:cNvPr id="223909763" name="Google Shape;78;p15"/>
          <p:cNvPicPr/>
          <p:nvPr/>
        </p:nvPicPr>
        <p:blipFill rotWithShape="1">
          <a:blip r:embed="rId3">
            <a:alphaModFix/>
          </a:blip>
          <a:srcRect t="14958"/>
          <a:stretch/>
        </p:blipFill>
        <p:spPr bwMode="auto">
          <a:xfrm>
            <a:off x="2251922" y="2363874"/>
            <a:ext cx="1493128" cy="1226166"/>
          </a:xfrm>
          <a:prstGeom prst="rect">
            <a:avLst/>
          </a:prstGeom>
          <a:noFill/>
          <a:ln>
            <a:noFill/>
          </a:ln>
        </p:spPr>
      </p:pic>
      <p:sp>
        <p:nvSpPr>
          <p:cNvPr id="1311756702" name="Google Shape;80;p15"/>
          <p:cNvSpPr txBox="1"/>
          <p:nvPr/>
        </p:nvSpPr>
        <p:spPr bwMode="auto">
          <a:xfrm>
            <a:off x="1337536" y="3725086"/>
            <a:ext cx="2894602" cy="262161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t>Regression</a:t>
            </a:r>
            <a:endParaRPr sz="1600" b="1"/>
          </a:p>
          <a:p>
            <a:pPr marL="0" lvl="0" indent="0" algn="ctr" rtl="0">
              <a:spcBef>
                <a:spcPts val="0"/>
              </a:spcBef>
              <a:spcAft>
                <a:spcPts val="0"/>
              </a:spcAft>
              <a:buNone/>
              <a:defRPr/>
            </a:pPr>
            <a:endParaRPr sz="1600" b="1"/>
          </a:p>
          <a:p>
            <a:pPr marL="457200" lvl="0" indent="-304799" algn="l" rtl="0">
              <a:spcBef>
                <a:spcPts val="0"/>
              </a:spcBef>
              <a:spcAft>
                <a:spcPts val="0"/>
              </a:spcAft>
              <a:buSzPts val="1200"/>
              <a:buChar char="●"/>
              <a:defRPr/>
            </a:pPr>
            <a:r>
              <a:rPr lang="nl" sz="1600"/>
              <a:t>Boosting</a:t>
            </a:r>
            <a:endParaRPr sz="1600"/>
          </a:p>
          <a:p>
            <a:pPr marL="457200" lvl="0" indent="-304799" algn="l" rtl="0">
              <a:spcBef>
                <a:spcPts val="0"/>
              </a:spcBef>
              <a:spcAft>
                <a:spcPts val="0"/>
              </a:spcAft>
              <a:buSzPts val="1200"/>
              <a:buChar char="●"/>
              <a:defRPr/>
            </a:pPr>
            <a:r>
              <a:rPr lang="nl" sz="1600"/>
              <a:t>Decision tree</a:t>
            </a:r>
            <a:endParaRPr sz="1600"/>
          </a:p>
          <a:p>
            <a:pPr marL="457200" lvl="0" indent="-304799" algn="l" rtl="0">
              <a:spcBef>
                <a:spcPts val="0"/>
              </a:spcBef>
              <a:spcAft>
                <a:spcPts val="0"/>
              </a:spcAft>
              <a:buSzPts val="1200"/>
              <a:buChar char="●"/>
              <a:defRPr/>
            </a:pPr>
            <a:r>
              <a:rPr lang="nl" sz="1600"/>
              <a:t>K-nearest neighbors</a:t>
            </a:r>
            <a:endParaRPr sz="1600"/>
          </a:p>
          <a:p>
            <a:pPr marL="457200" lvl="0" indent="-304799" algn="l" rtl="0">
              <a:spcBef>
                <a:spcPts val="0"/>
              </a:spcBef>
              <a:spcAft>
                <a:spcPts val="0"/>
              </a:spcAft>
              <a:buSzPts val="1200"/>
              <a:buChar char="●"/>
              <a:defRPr/>
            </a:pPr>
            <a:r>
              <a:rPr lang="nl" sz="1600"/>
              <a:t>Linear</a:t>
            </a:r>
            <a:endParaRPr sz="1600"/>
          </a:p>
          <a:p>
            <a:pPr marL="457200" lvl="0" indent="-304799" algn="l" rtl="0">
              <a:spcBef>
                <a:spcPts val="0"/>
              </a:spcBef>
              <a:spcAft>
                <a:spcPts val="0"/>
              </a:spcAft>
              <a:buSzPts val="1200"/>
              <a:buChar char="●"/>
              <a:defRPr/>
            </a:pPr>
            <a:r>
              <a:rPr lang="nl" sz="1600"/>
              <a:t>Neural network</a:t>
            </a:r>
            <a:endParaRPr sz="1600"/>
          </a:p>
          <a:p>
            <a:pPr marL="457200" lvl="0" indent="-304799" algn="l" rtl="0">
              <a:spcBef>
                <a:spcPts val="0"/>
              </a:spcBef>
              <a:spcAft>
                <a:spcPts val="0"/>
              </a:spcAft>
              <a:buSzPts val="1200"/>
              <a:buChar char="●"/>
              <a:defRPr/>
            </a:pPr>
            <a:r>
              <a:rPr lang="nl" sz="1600"/>
              <a:t>Random forest</a:t>
            </a:r>
            <a:endParaRPr sz="1600"/>
          </a:p>
          <a:p>
            <a:pPr marL="457200" lvl="0" indent="-304799" algn="l" rtl="0">
              <a:spcBef>
                <a:spcPts val="0"/>
              </a:spcBef>
              <a:spcAft>
                <a:spcPts val="0"/>
              </a:spcAft>
              <a:buSzPts val="1200"/>
              <a:buChar char="●"/>
              <a:defRPr/>
            </a:pPr>
            <a:r>
              <a:rPr lang="nl" sz="1600"/>
              <a:t>Regularized linear</a:t>
            </a:r>
            <a:endParaRPr sz="1600"/>
          </a:p>
          <a:p>
            <a:pPr marL="457200" lvl="0" indent="-304799" algn="l" rtl="0">
              <a:spcBef>
                <a:spcPts val="0"/>
              </a:spcBef>
              <a:spcAft>
                <a:spcPts val="0"/>
              </a:spcAft>
              <a:buSzPts val="1200"/>
              <a:buChar char="●"/>
              <a:defRPr/>
            </a:pPr>
            <a:r>
              <a:rPr lang="nl" sz="1600"/>
              <a:t>Support vector machine</a:t>
            </a:r>
            <a:endParaRPr sz="1600"/>
          </a:p>
        </p:txBody>
      </p:sp>
      <p:sp>
        <p:nvSpPr>
          <p:cNvPr id="1745302882" name="Google Shape;82;p15"/>
          <p:cNvSpPr txBox="1"/>
          <p:nvPr/>
        </p:nvSpPr>
        <p:spPr bwMode="auto">
          <a:xfrm>
            <a:off x="4697893" y="3725086"/>
            <a:ext cx="2796932" cy="2865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Classification</a:t>
            </a:r>
            <a:br>
              <a:rPr lang="nl" sz="1600">
                <a:solidFill>
                  <a:schemeClr val="dk1"/>
                </a:solidFill>
              </a:rPr>
            </a:br>
            <a:r>
              <a:rPr lang="nl" sz="1600">
                <a:solidFill>
                  <a:schemeClr val="dk1"/>
                </a:solidFill>
              </a:rPr>
              <a:t>	</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Boosting</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Decision tree</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K-nearest neighbors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Linear discriminant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Logistic/Multinomial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Naive Bayes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Neural network</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Support vector machine</a:t>
            </a:r>
            <a:endParaRPr sz="1600"/>
          </a:p>
        </p:txBody>
      </p:sp>
      <p:sp>
        <p:nvSpPr>
          <p:cNvPr id="1442095928" name="Google Shape;83;p15"/>
          <p:cNvSpPr txBox="1"/>
          <p:nvPr/>
        </p:nvSpPr>
        <p:spPr bwMode="auto">
          <a:xfrm>
            <a:off x="7903834" y="3725086"/>
            <a:ext cx="2719241" cy="213392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Clustering</a:t>
            </a:r>
            <a:endParaRPr sz="1600" b="1">
              <a:solidFill>
                <a:schemeClr val="dk1"/>
              </a:solidFill>
            </a:endParaRPr>
          </a:p>
          <a:p>
            <a:pPr marL="0" lvl="0" indent="0" algn="ctr" rtl="0">
              <a:spcBef>
                <a:spcPts val="0"/>
              </a:spcBef>
              <a:spcAft>
                <a:spcPts val="0"/>
              </a:spcAft>
              <a:buNone/>
              <a:defRPr/>
            </a:pPr>
            <a:endParaRPr sz="1600" b="1">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Density-based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Fuzzy c-means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Hierarchical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Model-based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Neighborhood-based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p>
        </p:txBody>
      </p:sp>
      <p:pic>
        <p:nvPicPr>
          <p:cNvPr id="1915812506" name="Google Shape;84;p15"/>
          <p:cNvPicPr/>
          <p:nvPr/>
        </p:nvPicPr>
        <p:blipFill rotWithShape="1">
          <a:blip r:embed="rId4">
            <a:alphaModFix/>
          </a:blip>
          <a:stretch/>
        </p:blipFill>
        <p:spPr bwMode="auto">
          <a:xfrm>
            <a:off x="5582437" y="2309524"/>
            <a:ext cx="1307438" cy="1359936"/>
          </a:xfrm>
          <a:prstGeom prst="rect">
            <a:avLst/>
          </a:prstGeom>
          <a:noFill/>
          <a:ln>
            <a:noFill/>
          </a:ln>
        </p:spPr>
      </p:pic>
      <p:pic>
        <p:nvPicPr>
          <p:cNvPr id="1323734827" name="Google Shape;85;p15"/>
          <p:cNvPicPr/>
          <p:nvPr/>
        </p:nvPicPr>
        <p:blipFill rotWithShape="1">
          <a:blip r:embed="rId5">
            <a:alphaModFix/>
          </a:blip>
          <a:stretch/>
        </p:blipFill>
        <p:spPr bwMode="auto">
          <a:xfrm>
            <a:off x="8793757" y="2436876"/>
            <a:ext cx="1212094" cy="12607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34250145"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3600" b="1" i="0" u="none" strike="noStrike" cap="none" spc="0">
                <a:solidFill>
                  <a:schemeClr val="dk1"/>
                </a:solidFill>
                <a:latin typeface="+mj-lt"/>
                <a:ea typeface="+mj-ea"/>
                <a:cs typeface="+mj-cs"/>
              </a:rPr>
              <a:t>Machine learning is about finding patterns, </a:t>
            </a:r>
            <a:br>
              <a:rPr lang="nl" sz="3600" b="1" i="0" u="none" strike="noStrike" cap="none" spc="0">
                <a:solidFill>
                  <a:schemeClr val="dk1"/>
                </a:solidFill>
                <a:latin typeface="+mj-lt"/>
                <a:ea typeface="+mj-ea"/>
                <a:cs typeface="+mj-cs"/>
              </a:rPr>
            </a:br>
            <a:r>
              <a:rPr lang="nl" sz="3600" b="1" i="0" u="none" strike="noStrike" cap="none" spc="0">
                <a:solidFill>
                  <a:schemeClr val="dk1"/>
                </a:solidFill>
                <a:latin typeface="+mj-lt"/>
                <a:ea typeface="+mj-ea"/>
                <a:cs typeface="+mj-cs"/>
              </a:rPr>
              <a:t>the goal is making predictions</a:t>
            </a:r>
            <a:endParaRPr sz="4400" b="1"/>
          </a:p>
          <a:p>
            <a:pPr marL="0" lvl="0" indent="0" algn="ctr" rtl="0">
              <a:spcBef>
                <a:spcPts val="0"/>
              </a:spcBef>
              <a:spcAft>
                <a:spcPts val="0"/>
              </a:spcAft>
              <a:buNone/>
              <a:defRPr/>
            </a:pPr>
            <a:endParaRPr sz="4400" b="1"/>
          </a:p>
          <a:p>
            <a:pPr>
              <a:defRPr/>
            </a:pPr>
            <a:endParaRPr/>
          </a:p>
        </p:txBody>
      </p:sp>
      <p:sp>
        <p:nvSpPr>
          <p:cNvPr id="433002331" name="Date Placeholder 3"/>
          <p:cNvSpPr>
            <a:spLocks noGrp="1"/>
          </p:cNvSpPr>
          <p:nvPr>
            <p:ph type="dt" sz="half" idx="10"/>
          </p:nvPr>
        </p:nvSpPr>
        <p:spPr bwMode="auto"/>
        <p:txBody>
          <a:bodyPr/>
          <a:lstStyle/>
          <a:p>
            <a:pPr>
              <a:defRPr/>
            </a:pPr>
            <a:fld id="{3D5AD518-6123-80C8-8C4E-81ADD55B6B11}" type="datetime3">
              <a:rPr lang="en-US"/>
              <a:t>20 January 2026</a:t>
            </a:fld>
            <a:endParaRPr lang="en-US"/>
          </a:p>
        </p:txBody>
      </p:sp>
      <p:sp>
        <p:nvSpPr>
          <p:cNvPr id="724573737" name="Slide Number Placeholder 5"/>
          <p:cNvSpPr>
            <a:spLocks noGrp="1"/>
          </p:cNvSpPr>
          <p:nvPr>
            <p:ph type="sldNum" sz="quarter" idx="12"/>
          </p:nvPr>
        </p:nvSpPr>
        <p:spPr bwMode="auto"/>
        <p:txBody>
          <a:bodyPr/>
          <a:lstStyle/>
          <a:p>
            <a:pPr>
              <a:defRPr/>
            </a:pPr>
            <a:fld id="{684C82F3-9988-A4C3-31CB-6465014877EB}" type="slidenum">
              <a:rPr lang="en-US"/>
              <a:t>22</a:t>
            </a:fld>
            <a:endParaRPr lang="en-US"/>
          </a:p>
        </p:txBody>
      </p:sp>
      <p:pic>
        <p:nvPicPr>
          <p:cNvPr id="641046571"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1379194164" name="Google Shape;492;p67"/>
          <p:cNvSpPr/>
          <p:nvPr/>
        </p:nvSpPr>
        <p:spPr bwMode="auto">
          <a:xfrm>
            <a:off x="4722411" y="2347602"/>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684359848" name="Google Shape;493;p67"/>
          <p:cNvSpPr/>
          <p:nvPr/>
        </p:nvSpPr>
        <p:spPr bwMode="auto">
          <a:xfrm>
            <a:off x="2554587"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9123965"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1306562139" name="Google Shape;495;p67"/>
          <p:cNvSpPr/>
          <p:nvPr/>
        </p:nvSpPr>
        <p:spPr bwMode="auto">
          <a:xfrm>
            <a:off x="1300486" y="4960222"/>
            <a:ext cx="23850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966722505" name="Google Shape;496;p67"/>
          <p:cNvSpPr/>
          <p:nvPr/>
        </p:nvSpPr>
        <p:spPr bwMode="auto">
          <a:xfrm>
            <a:off x="3759750" y="4960222"/>
            <a:ext cx="2309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331307095"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739387416"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652790851" name="Google Shape;499;p67"/>
          <p:cNvCxnSpPr/>
          <p:nvPr/>
        </p:nvCxnSpPr>
        <p:spPr bwMode="auto">
          <a:xfrm flipH="1">
            <a:off x="2493086" y="4207458"/>
            <a:ext cx="1314000" cy="752699"/>
          </a:xfrm>
          <a:prstGeom prst="straightConnector1">
            <a:avLst/>
          </a:prstGeom>
          <a:noFill/>
          <a:ln w="9525" cap="flat" cmpd="sng">
            <a:solidFill>
              <a:schemeClr val="dk2"/>
            </a:solidFill>
            <a:prstDash val="solid"/>
            <a:round/>
            <a:headEnd type="none" w="med" len="med"/>
            <a:tailEnd type="triangle" w="med" len="med"/>
          </a:ln>
        </p:spPr>
      </p:cxnSp>
      <p:cxnSp>
        <p:nvCxnSpPr>
          <p:cNvPr id="1504306746" name="Google Shape;500;p67"/>
          <p:cNvCxnSpPr/>
          <p:nvPr/>
        </p:nvCxnSpPr>
        <p:spPr bwMode="auto">
          <a:xfrm>
            <a:off x="3807086" y="4207458"/>
            <a:ext cx="1107599" cy="752699"/>
          </a:xfrm>
          <a:prstGeom prst="straightConnector1">
            <a:avLst/>
          </a:prstGeom>
          <a:noFill/>
          <a:ln w="9525" cap="flat" cmpd="sng">
            <a:solidFill>
              <a:schemeClr val="dk2"/>
            </a:solidFill>
            <a:prstDash val="solid"/>
            <a:round/>
            <a:headEnd type="none" w="med" len="med"/>
            <a:tailEnd type="triangle" w="med" len="med"/>
          </a:ln>
        </p:spPr>
      </p:cxnSp>
      <p:cxnSp>
        <p:nvCxnSpPr>
          <p:cNvPr id="286944097"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188255075"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4962066" name="Google Shape;503;p67"/>
          <p:cNvCxnSpPr/>
          <p:nvPr/>
        </p:nvCxnSpPr>
        <p:spPr bwMode="auto">
          <a:xfrm rot="5399978">
            <a:off x="4512470" y="2193618"/>
            <a:ext cx="757055" cy="2167823"/>
          </a:xfrm>
          <a:prstGeom prst="straightConnector1">
            <a:avLst/>
          </a:prstGeom>
          <a:noFill/>
          <a:ln w="9525" cap="flat" cmpd="sng">
            <a:solidFill>
              <a:schemeClr val="dk2"/>
            </a:solidFill>
            <a:prstDash val="solid"/>
            <a:round/>
            <a:headEnd type="none" w="med" len="med"/>
            <a:tailEnd type="triangle" w="med" len="med"/>
          </a:ln>
        </p:spPr>
      </p:cxnSp>
      <p:cxnSp>
        <p:nvCxnSpPr>
          <p:cNvPr id="12984005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1294924401" name="Google Shape;505;p67"/>
          <p:cNvPicPr/>
          <p:nvPr/>
        </p:nvPicPr>
        <p:blipFill rotWithShape="1">
          <a:blip r:embed="rId4">
            <a:alphaModFix/>
          </a:blip>
          <a:stretch/>
        </p:blipFill>
        <p:spPr bwMode="auto">
          <a:xfrm>
            <a:off x="1827978" y="3669129"/>
            <a:ext cx="665107" cy="551387"/>
          </a:xfrm>
          <a:prstGeom prst="rect">
            <a:avLst/>
          </a:prstGeom>
          <a:noFill/>
          <a:ln>
            <a:noFill/>
          </a:ln>
        </p:spPr>
      </p:pic>
      <p:pic>
        <p:nvPicPr>
          <p:cNvPr id="118030337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07660514"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865188037"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691157827"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39308815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12072329"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56946721" name="Picture 2"/>
          <p:cNvPicPr>
            <a:picLocks noChangeAspect="1"/>
          </p:cNvPicPr>
          <p:nvPr/>
        </p:nvPicPr>
        <p:blipFill rotWithShape="1">
          <a:blip r:embed="rId3"/>
          <a:stretch/>
        </p:blipFill>
        <p:spPr bwMode="auto">
          <a:xfrm>
            <a:off x="6349" y="0"/>
            <a:ext cx="12179299" cy="787399"/>
          </a:xfrm>
          <a:prstGeom prst="rect">
            <a:avLst/>
          </a:prstGeom>
        </p:spPr>
      </p:pic>
      <p:sp>
        <p:nvSpPr>
          <p:cNvPr id="1586828108" name="Google Shape;92;p16"/>
          <p:cNvSpPr txBox="1"/>
          <p:nvPr/>
        </p:nvSpPr>
        <p:spPr bwMode="auto">
          <a:xfrm>
            <a:off x="410649" y="1484974"/>
            <a:ext cx="8387699" cy="3583499"/>
          </a:xfrm>
          <a:prstGeom prst="rect">
            <a:avLst/>
          </a:prstGeom>
          <a:noFill/>
          <a:ln>
            <a:noFill/>
          </a:ln>
        </p:spPr>
        <p:txBody>
          <a:bodyPr spcFirstLastPara="1" wrap="square" lIns="91424" tIns="91424" rIns="91424" bIns="91424" anchor="t" anchorCtr="0">
            <a:noAutofit/>
          </a:bodyPr>
          <a:lstStyle/>
          <a:p>
            <a:pPr marL="457200" lvl="0" indent="-342900" algn="l" rtl="0">
              <a:spcBef>
                <a:spcPts val="0"/>
              </a:spcBef>
              <a:spcAft>
                <a:spcPts val="0"/>
              </a:spcAft>
              <a:buClr>
                <a:schemeClr val="dk1"/>
              </a:buClr>
              <a:buSzPts val="1800"/>
              <a:buChar char="●"/>
              <a:defRPr/>
            </a:pPr>
            <a:r>
              <a:rPr lang="nl" sz="1800">
                <a:solidFill>
                  <a:schemeClr val="dk1"/>
                </a:solidFill>
              </a:rPr>
              <a:t>Some algorithms are ‘black boxes’</a:t>
            </a: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457200" lvl="0" indent="-342900" algn="l" rtl="0">
              <a:spcBef>
                <a:spcPts val="0"/>
              </a:spcBef>
              <a:spcAft>
                <a:spcPts val="0"/>
              </a:spcAft>
              <a:buClr>
                <a:schemeClr val="dk1"/>
              </a:buClr>
              <a:buSzPts val="1800"/>
              <a:buChar char="●"/>
              <a:defRPr/>
            </a:pPr>
            <a:r>
              <a:rPr lang="nl" sz="1800">
                <a:solidFill>
                  <a:schemeClr val="dk1"/>
                </a:solidFill>
              </a:rPr>
              <a:t>Understanding all algorithms is not the most important, understanding how to evaluate their results is</a:t>
            </a:r>
            <a:endParaRPr sz="1800">
              <a:solidFill>
                <a:schemeClr val="dk1"/>
              </a:solidFill>
            </a:endParaRPr>
          </a:p>
        </p:txBody>
      </p:sp>
      <p:sp>
        <p:nvSpPr>
          <p:cNvPr id="1093324012" name="Google Shape;93;p16"/>
          <p:cNvSpPr/>
          <p:nvPr/>
        </p:nvSpPr>
        <p:spPr bwMode="auto">
          <a:xfrm>
            <a:off x="4969418" y="1952562"/>
            <a:ext cx="2274586" cy="1126073"/>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Algorithm</a:t>
            </a:r>
            <a:endParaRPr b="1">
              <a:solidFill>
                <a:schemeClr val="lt1"/>
              </a:solidFill>
            </a:endParaRPr>
          </a:p>
        </p:txBody>
      </p:sp>
      <p:sp>
        <p:nvSpPr>
          <p:cNvPr id="557507383" name="Google Shape;94;p16"/>
          <p:cNvSpPr/>
          <p:nvPr/>
        </p:nvSpPr>
        <p:spPr bwMode="auto">
          <a:xfrm>
            <a:off x="3184543" y="2137962"/>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Features</a:t>
            </a:r>
            <a:endParaRPr b="1">
              <a:solidFill>
                <a:schemeClr val="lt1"/>
              </a:solidFill>
            </a:endParaRPr>
          </a:p>
        </p:txBody>
      </p:sp>
      <p:sp>
        <p:nvSpPr>
          <p:cNvPr id="1320026279" name="Google Shape;95;p16"/>
          <p:cNvSpPr/>
          <p:nvPr/>
        </p:nvSpPr>
        <p:spPr bwMode="auto">
          <a:xfrm>
            <a:off x="7267817" y="2180731"/>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Prediction</a:t>
            </a:r>
            <a:endParaRPr b="1">
              <a:solidFill>
                <a:schemeClr val="lt1"/>
              </a:solidFill>
            </a:endParaRPr>
          </a:p>
        </p:txBody>
      </p:sp>
      <p:pic>
        <p:nvPicPr>
          <p:cNvPr id="565693890" name="Google Shape;96;p16"/>
          <p:cNvPicPr/>
          <p:nvPr/>
        </p:nvPicPr>
        <p:blipFill rotWithShape="1">
          <a:blip r:embed="rId4">
            <a:alphaModFix/>
          </a:blip>
          <a:srcRect t="48562"/>
          <a:stretch/>
        </p:blipFill>
        <p:spPr bwMode="auto">
          <a:xfrm>
            <a:off x="146662" y="4506499"/>
            <a:ext cx="11898675" cy="2397499"/>
          </a:xfrm>
          <a:prstGeom prst="rect">
            <a:avLst/>
          </a:prstGeom>
          <a:noFill/>
          <a:ln>
            <a:noFill/>
          </a:ln>
        </p:spPr>
      </p:pic>
      <p:sp>
        <p:nvSpPr>
          <p:cNvPr id="1381707501" name="Google Shape;97;p16"/>
          <p:cNvSpPr txBox="1"/>
          <p:nvPr/>
        </p:nvSpPr>
        <p:spPr bwMode="auto">
          <a:xfrm>
            <a:off x="595675" y="4506499"/>
            <a:ext cx="1738923" cy="430037"/>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2000" b="1">
                <a:solidFill>
                  <a:schemeClr val="dk1"/>
                </a:solidFill>
              </a:rPr>
              <a:t>Explainable</a:t>
            </a:r>
            <a:endParaRPr sz="1000" b="1">
              <a:solidFill>
                <a:schemeClr val="dk1"/>
              </a:solidFill>
            </a:endParaRPr>
          </a:p>
        </p:txBody>
      </p:sp>
      <p:sp>
        <p:nvSpPr>
          <p:cNvPr id="2109239618" name="Google Shape;98;p16"/>
          <p:cNvSpPr txBox="1"/>
          <p:nvPr/>
        </p:nvSpPr>
        <p:spPr bwMode="auto">
          <a:xfrm>
            <a:off x="9302137" y="4506499"/>
            <a:ext cx="2486024" cy="430037"/>
          </a:xfrm>
          <a:prstGeom prst="rect">
            <a:avLst/>
          </a:prstGeom>
          <a:noFill/>
          <a:ln>
            <a:noFill/>
          </a:ln>
        </p:spPr>
        <p:txBody>
          <a:bodyPr spcFirstLastPara="1" wrap="square" lIns="91424" tIns="91424" rIns="91424" bIns="91424" anchor="t" anchorCtr="0">
            <a:noAutofit/>
          </a:bodyPr>
          <a:lstStyle/>
          <a:p>
            <a:pPr lvl="0" algn="r" rtl="0">
              <a:spcBef>
                <a:spcPts val="0"/>
              </a:spcBef>
              <a:spcAft>
                <a:spcPts val="0"/>
              </a:spcAft>
              <a:defRPr/>
            </a:pPr>
            <a:r>
              <a:rPr lang="nl" sz="2000" b="1">
                <a:solidFill>
                  <a:schemeClr val="dk1"/>
                </a:solidFill>
              </a:rPr>
              <a:t>Not explainable</a:t>
            </a:r>
            <a:endParaRPr sz="2000" b="1">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2771755" name="Title 1"/>
          <p:cNvSpPr>
            <a:spLocks noGrp="1"/>
          </p:cNvSpPr>
          <p:nvPr>
            <p:ph type="title"/>
          </p:nvPr>
        </p:nvSpPr>
        <p:spPr bwMode="auto">
          <a:xfrm>
            <a:off x="609599" y="871537"/>
            <a:ext cx="10972800" cy="1143000"/>
          </a:xfrm>
          <a:prstGeom prst="rect">
            <a:avLst/>
          </a:prstGeom>
        </p:spPr>
        <p:txBody>
          <a:bodyPr/>
          <a:lstStyle/>
          <a:p>
            <a:pPr marL="0" lvl="0" indent="0" algn="ctr" rtl="0">
              <a:spcBef>
                <a:spcPts val="0"/>
              </a:spcBef>
              <a:spcAft>
                <a:spcPts val="0"/>
              </a:spcAft>
              <a:buNone/>
              <a:defRPr/>
            </a:pPr>
            <a:r>
              <a:rPr lang="nl" sz="4400" b="1" i="0" u="none" strike="noStrike" cap="none" spc="0">
                <a:solidFill>
                  <a:schemeClr val="dk1"/>
                </a:solidFill>
                <a:latin typeface="+mj-lt"/>
                <a:ea typeface="+mj-ea"/>
                <a:cs typeface="+mj-cs"/>
              </a:rPr>
              <a:t>Better performance (often) comes with higher complexity</a:t>
            </a:r>
            <a:endParaRPr sz="4400" b="1"/>
          </a:p>
          <a:p>
            <a:pPr>
              <a:defRPr/>
            </a:pPr>
            <a:endParaRPr/>
          </a:p>
        </p:txBody>
      </p:sp>
      <p:sp>
        <p:nvSpPr>
          <p:cNvPr id="589884664" name="Date Placeholder 3"/>
          <p:cNvSpPr>
            <a:spLocks noGrp="1"/>
          </p:cNvSpPr>
          <p:nvPr>
            <p:ph type="dt" sz="half" idx="10"/>
          </p:nvPr>
        </p:nvSpPr>
        <p:spPr bwMode="auto"/>
        <p:txBody>
          <a:bodyPr/>
          <a:lstStyle/>
          <a:p>
            <a:pPr>
              <a:defRPr/>
            </a:pPr>
            <a:fld id="{A55E6189-3B90-AFF9-D3D9-F7F4168519AF}" type="datetime3">
              <a:rPr lang="en-US"/>
              <a:t>20 January 2026</a:t>
            </a:fld>
            <a:endParaRPr lang="en-US"/>
          </a:p>
        </p:txBody>
      </p:sp>
      <p:sp>
        <p:nvSpPr>
          <p:cNvPr id="91416131" name="Footer Placeholder 4"/>
          <p:cNvSpPr>
            <a:spLocks noGrp="1"/>
          </p:cNvSpPr>
          <p:nvPr>
            <p:ph type="ftr" sz="quarter" idx="11"/>
          </p:nvPr>
        </p:nvSpPr>
        <p:spPr bwMode="auto"/>
        <p:txBody>
          <a:bodyPr/>
          <a:lstStyle/>
          <a:p>
            <a:pPr>
              <a:defRPr/>
            </a:pPr>
            <a:r>
              <a:rPr lang="en-US"/>
              <a:t>Library Summerschool 2022</a:t>
            </a:r>
            <a:endParaRPr/>
          </a:p>
        </p:txBody>
      </p:sp>
      <p:sp>
        <p:nvSpPr>
          <p:cNvPr id="1336049902" name="Slide Number Placeholder 5"/>
          <p:cNvSpPr>
            <a:spLocks noGrp="1"/>
          </p:cNvSpPr>
          <p:nvPr>
            <p:ph type="sldNum" sz="quarter" idx="12"/>
          </p:nvPr>
        </p:nvSpPr>
        <p:spPr bwMode="auto"/>
        <p:txBody>
          <a:bodyPr/>
          <a:lstStyle/>
          <a:p>
            <a:pPr>
              <a:defRPr/>
            </a:pPr>
            <a:fld id="{058EBC27-606D-E457-6A76-DB6C147AC3A9}" type="slidenum">
              <a:rPr lang="en-US"/>
              <a:t>24</a:t>
            </a:fld>
            <a:endParaRPr lang="en-US"/>
          </a:p>
        </p:txBody>
      </p:sp>
      <p:cxnSp>
        <p:nvCxnSpPr>
          <p:cNvPr id="1802637878" name="Google Shape;105;p17"/>
          <p:cNvCxnSpPr/>
          <p:nvPr/>
        </p:nvCxnSpPr>
        <p:spPr bwMode="auto">
          <a:xfrm rot="10799990">
            <a:off x="2658527" y="2074162"/>
            <a:ext cx="45720" cy="4070676"/>
          </a:xfrm>
          <a:prstGeom prst="straightConnector1">
            <a:avLst/>
          </a:prstGeom>
          <a:noFill/>
          <a:ln w="19050" cap="flat" cmpd="sng">
            <a:solidFill>
              <a:schemeClr val="dk2"/>
            </a:solidFill>
            <a:prstDash val="solid"/>
            <a:round/>
            <a:headEnd type="none" w="med" len="med"/>
            <a:tailEnd type="none" w="med" len="med"/>
          </a:ln>
        </p:spPr>
      </p:cxnSp>
      <p:cxnSp>
        <p:nvCxnSpPr>
          <p:cNvPr id="1513267552" name="Google Shape;106;p17"/>
          <p:cNvCxnSpPr/>
          <p:nvPr/>
        </p:nvCxnSpPr>
        <p:spPr bwMode="auto">
          <a:xfrm rot="10799990" flipH="1">
            <a:off x="2708218" y="6095586"/>
            <a:ext cx="6475511" cy="49251"/>
          </a:xfrm>
          <a:prstGeom prst="straightConnector1">
            <a:avLst/>
          </a:prstGeom>
          <a:noFill/>
          <a:ln w="19050" cap="flat" cmpd="sng">
            <a:solidFill>
              <a:schemeClr val="dk2"/>
            </a:solidFill>
            <a:prstDash val="solid"/>
            <a:round/>
            <a:headEnd type="none" w="med" len="med"/>
            <a:tailEnd type="none" w="med" len="med"/>
          </a:ln>
        </p:spPr>
      </p:cxnSp>
      <p:sp>
        <p:nvSpPr>
          <p:cNvPr id="1523121893" name="Google Shape;107;p17"/>
          <p:cNvSpPr txBox="1"/>
          <p:nvPr/>
        </p:nvSpPr>
        <p:spPr bwMode="auto">
          <a:xfrm>
            <a:off x="4708962" y="6166443"/>
            <a:ext cx="2566499" cy="379800"/>
          </a:xfrm>
          <a:prstGeom prst="rect">
            <a:avLst/>
          </a:prstGeom>
          <a:noFill/>
          <a:ln>
            <a:noFill/>
          </a:ln>
        </p:spPr>
        <p:txBody>
          <a:bodyPr spcFirstLastPara="1" wrap="square" lIns="91424" tIns="91424" rIns="91424" bIns="91424" anchor="t" anchorCtr="0">
            <a:noAutofit/>
          </a:bodyPr>
          <a:lstStyle/>
          <a:p>
            <a:pPr marL="0" lvl="0" indent="0" algn="ctr" rtl="0">
              <a:spcBef>
                <a:spcPts val="0"/>
              </a:spcBef>
              <a:spcAft>
                <a:spcPts val="0"/>
              </a:spcAft>
              <a:buNone/>
              <a:defRPr/>
            </a:pPr>
            <a:r>
              <a:rPr lang="nl" sz="1800">
                <a:solidFill>
                  <a:schemeClr val="dk1"/>
                </a:solidFill>
              </a:rPr>
              <a:t>Model complexity</a:t>
            </a:r>
            <a:endParaRPr sz="1800">
              <a:solidFill>
                <a:schemeClr val="dk1"/>
              </a:solidFill>
            </a:endParaRPr>
          </a:p>
        </p:txBody>
      </p:sp>
      <p:sp>
        <p:nvSpPr>
          <p:cNvPr id="1763535489" name="Google Shape;108;p17"/>
          <p:cNvSpPr/>
          <p:nvPr/>
        </p:nvSpPr>
        <p:spPr bwMode="auto">
          <a:xfrm>
            <a:off x="2681387" y="2679112"/>
            <a:ext cx="6611224" cy="3253524"/>
          </a:xfrm>
          <a:custGeom>
            <a:avLst/>
            <a:gdLst/>
            <a:ahLst/>
            <a:cxnLst/>
            <a:rect l="l" t="t" r="r" b="b"/>
            <a:pathLst>
              <a:path w="165906" h="85006" extrusionOk="0">
                <a:moveTo>
                  <a:pt x="0" y="0"/>
                </a:moveTo>
                <a:cubicBezTo>
                  <a:pt x="4699" y="23530"/>
                  <a:pt x="18628" y="48729"/>
                  <a:pt x="39834" y="59956"/>
                </a:cubicBezTo>
                <a:cubicBezTo>
                  <a:pt x="77700" y="80004"/>
                  <a:pt x="123060" y="85006"/>
                  <a:pt x="165906" y="85006"/>
                </a:cubicBezTo>
              </a:path>
            </a:pathLst>
          </a:custGeom>
          <a:noFill/>
          <a:ln w="19050" cap="flat" cmpd="sng">
            <a:solidFill>
              <a:srgbClr val="FF0000"/>
            </a:solidFill>
            <a:prstDash val="solid"/>
            <a:round/>
            <a:headEnd type="none" w="med" len="med"/>
            <a:tailEnd type="none" w="med" len="med"/>
          </a:ln>
        </p:spPr>
        <p:txBody>
          <a:bodyPr/>
          <a:lstStyle/>
          <a:p>
            <a:endParaRPr lang="en-NL"/>
          </a:p>
        </p:txBody>
      </p:sp>
      <p:sp>
        <p:nvSpPr>
          <p:cNvPr id="1235091897" name="Google Shape;111;p17"/>
          <p:cNvSpPr txBox="1"/>
          <p:nvPr/>
        </p:nvSpPr>
        <p:spPr bwMode="auto">
          <a:xfrm>
            <a:off x="8568599" y="2168298"/>
            <a:ext cx="2514712"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600" b="1">
                <a:solidFill>
                  <a:schemeClr val="accent1"/>
                </a:solidFill>
              </a:rPr>
              <a:t>Required </a:t>
            </a:r>
            <a:r>
              <a:rPr lang="nl" sz="1800" b="1">
                <a:solidFill>
                  <a:schemeClr val="accent1"/>
                </a:solidFill>
              </a:rPr>
              <a:t>training </a:t>
            </a:r>
            <a:r>
              <a:rPr lang="nl" sz="1600" b="1">
                <a:solidFill>
                  <a:schemeClr val="accent1"/>
                </a:solidFill>
              </a:rPr>
              <a:t>data</a:t>
            </a:r>
            <a:endParaRPr sz="1600" b="1">
              <a:solidFill>
                <a:schemeClr val="accent1"/>
              </a:solidFill>
            </a:endParaRPr>
          </a:p>
        </p:txBody>
      </p:sp>
      <p:sp>
        <p:nvSpPr>
          <p:cNvPr id="1996478014" name="Google Shape;112;p17"/>
          <p:cNvSpPr txBox="1"/>
          <p:nvPr/>
        </p:nvSpPr>
        <p:spPr bwMode="auto">
          <a:xfrm>
            <a:off x="9292612" y="3049200"/>
            <a:ext cx="2428862" cy="379800"/>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6AA84F"/>
                </a:solidFill>
              </a:rPr>
              <a:t>Model performance</a:t>
            </a:r>
            <a:endParaRPr sz="1300" b="1">
              <a:solidFill>
                <a:srgbClr val="6AA84F"/>
              </a:solidFill>
            </a:endParaRPr>
          </a:p>
        </p:txBody>
      </p:sp>
      <p:sp>
        <p:nvSpPr>
          <p:cNvPr id="491351502" name="Google Shape;113;p17"/>
          <p:cNvSpPr txBox="1"/>
          <p:nvPr/>
        </p:nvSpPr>
        <p:spPr bwMode="auto">
          <a:xfrm>
            <a:off x="2801146" y="2495598"/>
            <a:ext cx="18378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FF0000"/>
                </a:solidFill>
              </a:rPr>
              <a:t>Interpretability</a:t>
            </a:r>
            <a:endParaRPr sz="1400" b="1">
              <a:solidFill>
                <a:srgbClr val="FF0000"/>
              </a:solidFill>
            </a:endParaRPr>
          </a:p>
        </p:txBody>
      </p:sp>
      <p:sp>
        <p:nvSpPr>
          <p:cNvPr id="447825736" name="Google Shape;114;p17"/>
          <p:cNvSpPr txBox="1"/>
          <p:nvPr/>
        </p:nvSpPr>
        <p:spPr bwMode="auto">
          <a:xfrm>
            <a:off x="2663337"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linear regression</a:t>
            </a:r>
            <a:endParaRPr sz="1300" b="1">
              <a:solidFill>
                <a:schemeClr val="dk1"/>
              </a:solidFill>
            </a:endParaRPr>
          </a:p>
        </p:txBody>
      </p:sp>
      <p:sp>
        <p:nvSpPr>
          <p:cNvPr id="237173030" name="Google Shape;115;p17"/>
          <p:cNvSpPr txBox="1"/>
          <p:nvPr/>
        </p:nvSpPr>
        <p:spPr bwMode="auto">
          <a:xfrm>
            <a:off x="7598399"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neural networks</a:t>
            </a:r>
            <a:endParaRPr sz="1300" b="1">
              <a:solidFill>
                <a:schemeClr val="dk1"/>
              </a:solidFill>
            </a:endParaRPr>
          </a:p>
        </p:txBody>
      </p:sp>
      <p:sp>
        <p:nvSpPr>
          <p:cNvPr id="1429516542" name="Google Shape;109;p17"/>
          <p:cNvSpPr/>
          <p:nvPr/>
        </p:nvSpPr>
        <p:spPr bwMode="auto">
          <a:xfrm>
            <a:off x="2705896" y="3268198"/>
            <a:ext cx="6382131" cy="2200452"/>
          </a:xfrm>
          <a:custGeom>
            <a:avLst/>
            <a:gdLst/>
            <a:ahLst/>
            <a:cxnLst/>
            <a:rect l="l" t="t" r="r" b="b"/>
            <a:pathLst>
              <a:path w="160157" h="57492" extrusionOk="0">
                <a:moveTo>
                  <a:pt x="0" y="57492"/>
                </a:moveTo>
                <a:cubicBezTo>
                  <a:pt x="13937" y="39569"/>
                  <a:pt x="32081" y="23043"/>
                  <a:pt x="53385" y="15194"/>
                </a:cubicBezTo>
                <a:cubicBezTo>
                  <a:pt x="87117" y="2765"/>
                  <a:pt x="124208" y="0"/>
                  <a:pt x="160157" y="0"/>
                </a:cubicBezTo>
              </a:path>
            </a:pathLst>
          </a:custGeom>
          <a:noFill/>
          <a:ln w="19050" cap="flat" cmpd="sng">
            <a:solidFill>
              <a:srgbClr val="93C47D"/>
            </a:solidFill>
            <a:prstDash val="solid"/>
            <a:round/>
            <a:headEnd type="none" w="med" len="med"/>
            <a:tailEnd type="none" w="med" len="med"/>
          </a:ln>
        </p:spPr>
        <p:txBody>
          <a:bodyPr/>
          <a:lstStyle/>
          <a:p>
            <a:endParaRPr lang="en-NL"/>
          </a:p>
        </p:txBody>
      </p:sp>
      <p:sp>
        <p:nvSpPr>
          <p:cNvPr id="1096621166" name="Google Shape;110;p17"/>
          <p:cNvSpPr/>
          <p:nvPr/>
        </p:nvSpPr>
        <p:spPr bwMode="auto">
          <a:xfrm>
            <a:off x="2725345" y="2576939"/>
            <a:ext cx="6022133" cy="3457870"/>
          </a:xfrm>
          <a:custGeom>
            <a:avLst/>
            <a:gdLst/>
            <a:ahLst/>
            <a:cxnLst/>
            <a:rect l="l" t="t" r="r" b="b"/>
            <a:pathLst>
              <a:path w="151123" h="90345" extrusionOk="0">
                <a:moveTo>
                  <a:pt x="0" y="90345"/>
                </a:moveTo>
                <a:cubicBezTo>
                  <a:pt x="46060" y="90345"/>
                  <a:pt x="96622" y="72203"/>
                  <a:pt x="128126" y="38602"/>
                </a:cubicBezTo>
                <a:cubicBezTo>
                  <a:pt x="138370" y="27676"/>
                  <a:pt x="151123" y="14978"/>
                  <a:pt x="151123" y="0"/>
                </a:cubicBezTo>
              </a:path>
            </a:pathLst>
          </a:custGeom>
          <a:noFill/>
          <a:ln w="19050" cap="flat" cmpd="sng">
            <a:solidFill>
              <a:schemeClr val="accent1"/>
            </a:solidFill>
            <a:prstDash val="solid"/>
            <a:round/>
            <a:headEnd type="none" w="med" len="med"/>
            <a:tailEnd type="none" w="med" len="med"/>
          </a:ln>
        </p:spPr>
        <p:txBody>
          <a:bodyPr/>
          <a:lstStyle/>
          <a:p>
            <a:endParaRPr lang="en-N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33555636"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1044323338"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102627389" name="Slide Number Placeholder 7"/>
          <p:cNvSpPr>
            <a:spLocks noGrp="1"/>
          </p:cNvSpPr>
          <p:nvPr>
            <p:ph type="sldNum" sz="quarter" idx="12"/>
          </p:nvPr>
        </p:nvSpPr>
        <p:spPr bwMode="auto"/>
        <p:txBody>
          <a:bodyPr/>
          <a:lstStyle/>
          <a:p>
            <a:pPr>
              <a:defRPr/>
            </a:pPr>
            <a:fld id="{A1E594E8-D7BF-815E-953B-23C0D80C6849}" type="slidenum">
              <a:rPr lang="en-US"/>
              <a:t>25</a:t>
            </a:fld>
            <a:endParaRPr lang="en-US"/>
          </a:p>
        </p:txBody>
      </p:sp>
      <p:sp>
        <p:nvSpPr>
          <p:cNvPr id="20500558" name="TextBox 9"/>
          <p:cNvSpPr txBox="1"/>
          <p:nvPr/>
        </p:nvSpPr>
        <p:spPr bwMode="auto">
          <a:xfrm>
            <a:off x="728656" y="1260000"/>
            <a:ext cx="10684971" cy="400593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Learning objectives for today</a:t>
            </a:r>
            <a:endParaRPr lang="nl" sz="3200" b="1" i="0" u="none" strike="noStrike" cap="none" spc="0">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mn-lt"/>
                <a:ea typeface="+mn-ea"/>
                <a:cs typeface="+mn-cs"/>
              </a:rPr>
              <a:t>Train machine learning algorithms (regression, classification, clustering) using JASP</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mn-lt"/>
                <a:ea typeface="+mn-ea"/>
                <a:cs typeface="+mn-cs"/>
              </a:rPr>
              <a:t>Understand how to evaluate the quality of these algorithms</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mn-lt"/>
                <a:ea typeface="+mn-ea"/>
                <a:cs typeface="+mn-cs"/>
              </a:rPr>
              <a:t>Apply these algorithms to predict new data</a:t>
            </a:r>
            <a:endParaRPr sz="2000">
              <a:solidFill>
                <a:schemeClr val="dk1"/>
              </a:solidFill>
            </a:endParaRPr>
          </a:p>
          <a:p>
            <a:pPr>
              <a:lnSpc>
                <a:spcPts val="2499"/>
              </a:lnSpc>
              <a:defRPr/>
            </a:pPr>
            <a:endParaRPr 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73547482"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632614532"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050079292" name="Slide Number Placeholder 7"/>
          <p:cNvSpPr>
            <a:spLocks noGrp="1"/>
          </p:cNvSpPr>
          <p:nvPr>
            <p:ph type="sldNum" sz="quarter" idx="12"/>
          </p:nvPr>
        </p:nvSpPr>
        <p:spPr bwMode="auto"/>
        <p:txBody>
          <a:bodyPr/>
          <a:lstStyle/>
          <a:p>
            <a:pPr>
              <a:defRPr/>
            </a:pPr>
            <a:fld id="{4BF2595D-C7A7-2233-9943-E7DCB51BAD93}" type="slidenum">
              <a:rPr lang="en-US"/>
              <a:t>26</a:t>
            </a:fld>
            <a:endParaRPr lang="en-US"/>
          </a:p>
        </p:txBody>
      </p:sp>
      <p:sp>
        <p:nvSpPr>
          <p:cNvPr id="302704944" name="TextBox 9"/>
          <p:cNvSpPr txBox="1"/>
          <p:nvPr/>
        </p:nvSpPr>
        <p:spPr bwMode="auto">
          <a:xfrm>
            <a:off x="728656" y="1260000"/>
            <a:ext cx="10684611" cy="400593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Arial"/>
                <a:ea typeface="Arial"/>
                <a:cs typeface="Arial"/>
              </a:rPr>
              <a:t>Learning objectives for today</a:t>
            </a:r>
            <a:endParaRPr lang="nl" sz="3200" b="1" i="0" u="none" strike="noStrike" cap="none" spc="0">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Arial"/>
                <a:ea typeface="Arial"/>
                <a:cs typeface="Arial"/>
              </a:rPr>
              <a:t>Train machine learning algorithms (regression, </a:t>
            </a:r>
            <a:r>
              <a:rPr lang="nl" sz="2000" b="1" i="0" u="none" strike="noStrike" cap="none" spc="0">
                <a:solidFill>
                  <a:schemeClr val="dk1"/>
                </a:solidFill>
                <a:latin typeface="Arial"/>
                <a:ea typeface="Arial"/>
                <a:cs typeface="Arial"/>
              </a:rPr>
              <a:t>classification</a:t>
            </a:r>
            <a:r>
              <a:rPr lang="nl" sz="2000" b="0" i="0" u="none" strike="noStrike" cap="none" spc="0">
                <a:solidFill>
                  <a:schemeClr val="dk1"/>
                </a:solidFill>
                <a:latin typeface="Arial"/>
                <a:ea typeface="Arial"/>
                <a:cs typeface="Arial"/>
              </a:rPr>
              <a:t>, clustering) using JASP</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Arial"/>
                <a:ea typeface="Arial"/>
                <a:cs typeface="Arial"/>
              </a:rPr>
              <a:t>Understand how to evaluate the quality of these algorithms</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Arial"/>
                <a:ea typeface="Arial"/>
                <a:cs typeface="Arial"/>
              </a:rPr>
              <a:t>Apply these algorithms to predict new data</a:t>
            </a:r>
            <a:endParaRPr sz="2000">
              <a:solidFill>
                <a:schemeClr val="dk1"/>
              </a:solidFill>
            </a:endParaRPr>
          </a:p>
          <a:p>
            <a:pPr>
              <a:lnSpc>
                <a:spcPts val="2499"/>
              </a:lnSpc>
              <a:defRPr/>
            </a:pPr>
            <a:endParaRPr 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8846234"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3600" b="1" i="0" u="none" strike="noStrike" cap="none" spc="0">
                <a:solidFill>
                  <a:schemeClr val="dk1"/>
                </a:solidFill>
                <a:latin typeface="Arial"/>
                <a:ea typeface="Arial"/>
                <a:cs typeface="Arial"/>
              </a:rPr>
              <a:t>Machine learning is about finding patterns, </a:t>
            </a:r>
            <a:br>
              <a:rPr lang="nl" sz="3600" b="1" i="0" u="none" strike="noStrike" cap="none" spc="0">
                <a:solidFill>
                  <a:schemeClr val="dk1"/>
                </a:solidFill>
                <a:latin typeface="Arial"/>
                <a:ea typeface="Arial"/>
                <a:cs typeface="Arial"/>
              </a:rPr>
            </a:br>
            <a:r>
              <a:rPr lang="nl" sz="3600" b="1" i="0" u="none" strike="noStrike" cap="none" spc="0">
                <a:solidFill>
                  <a:schemeClr val="dk1"/>
                </a:solidFill>
                <a:latin typeface="Arial"/>
                <a:ea typeface="Arial"/>
                <a:cs typeface="Arial"/>
              </a:rPr>
              <a:t>the goal is making predictions</a:t>
            </a:r>
            <a:endParaRPr sz="4400" b="1"/>
          </a:p>
          <a:p>
            <a:pPr marL="0" lvl="0" indent="0" algn="ctr" rtl="0">
              <a:spcBef>
                <a:spcPts val="0"/>
              </a:spcBef>
              <a:spcAft>
                <a:spcPts val="0"/>
              </a:spcAft>
              <a:buNone/>
              <a:defRPr/>
            </a:pPr>
            <a:endParaRPr sz="4400" b="1"/>
          </a:p>
          <a:p>
            <a:pPr>
              <a:defRPr/>
            </a:pPr>
            <a:endParaRPr/>
          </a:p>
        </p:txBody>
      </p:sp>
      <p:sp>
        <p:nvSpPr>
          <p:cNvPr id="98298700" name="Date Placeholder 3"/>
          <p:cNvSpPr>
            <a:spLocks noGrp="1"/>
          </p:cNvSpPr>
          <p:nvPr>
            <p:ph type="dt" sz="half" idx="10"/>
          </p:nvPr>
        </p:nvSpPr>
        <p:spPr bwMode="auto"/>
        <p:txBody>
          <a:bodyPr/>
          <a:lstStyle/>
          <a:p>
            <a:pPr>
              <a:defRPr/>
            </a:pPr>
            <a:fld id="{8A776BDA-FBBA-11C1-1DFF-0612556D8042}" type="datetime3">
              <a:rPr lang="en-US"/>
              <a:t>20 January 2026</a:t>
            </a:fld>
            <a:endParaRPr lang="en-US"/>
          </a:p>
        </p:txBody>
      </p:sp>
      <p:sp>
        <p:nvSpPr>
          <p:cNvPr id="481383702" name="Slide Number Placeholder 5"/>
          <p:cNvSpPr>
            <a:spLocks noGrp="1"/>
          </p:cNvSpPr>
          <p:nvPr>
            <p:ph type="sldNum" sz="quarter" idx="12"/>
          </p:nvPr>
        </p:nvSpPr>
        <p:spPr bwMode="auto"/>
        <p:txBody>
          <a:bodyPr/>
          <a:lstStyle/>
          <a:p>
            <a:pPr>
              <a:defRPr/>
            </a:pPr>
            <a:fld id="{F222AFB0-13DA-537A-B9CC-B963EBA1DA9B}" type="slidenum">
              <a:rPr lang="en-US"/>
              <a:t>27</a:t>
            </a:fld>
            <a:endParaRPr lang="en-US"/>
          </a:p>
        </p:txBody>
      </p:sp>
      <p:pic>
        <p:nvPicPr>
          <p:cNvPr id="1149155474"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905658288" name="Google Shape;492;p67"/>
          <p:cNvSpPr/>
          <p:nvPr/>
        </p:nvSpPr>
        <p:spPr bwMode="auto">
          <a:xfrm>
            <a:off x="4722411" y="2347602"/>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121404205" name="Google Shape;493;p67"/>
          <p:cNvSpPr/>
          <p:nvPr/>
        </p:nvSpPr>
        <p:spPr bwMode="auto">
          <a:xfrm>
            <a:off x="2554587" y="3656059"/>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2192657"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937742455" name="Google Shape;495;p67"/>
          <p:cNvSpPr/>
          <p:nvPr/>
        </p:nvSpPr>
        <p:spPr bwMode="auto">
          <a:xfrm>
            <a:off x="1300486" y="4960222"/>
            <a:ext cx="2385000"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1030986822" name="Google Shape;496;p67"/>
          <p:cNvSpPr/>
          <p:nvPr/>
        </p:nvSpPr>
        <p:spPr bwMode="auto">
          <a:xfrm>
            <a:off x="3759750" y="4960222"/>
            <a:ext cx="2309999" cy="551399"/>
          </a:xfrm>
          <a:prstGeom prst="rect">
            <a:avLst/>
          </a:prstGeom>
          <a:noFill/>
          <a:ln w="6349" cap="flat" cmpd="sng">
            <a:solidFill>
              <a:schemeClr val="tx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537557611"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932449011"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501895358" name="Google Shape;499;p67"/>
          <p:cNvCxnSpPr/>
          <p:nvPr/>
        </p:nvCxnSpPr>
        <p:spPr bwMode="auto">
          <a:xfrm flipH="1">
            <a:off x="2493086" y="4207458"/>
            <a:ext cx="1314000" cy="752699"/>
          </a:xfrm>
          <a:prstGeom prst="straightConnector1">
            <a:avLst/>
          </a:prstGeom>
          <a:noFill/>
          <a:ln w="38099" cap="flat" cmpd="sng">
            <a:solidFill>
              <a:schemeClr val="accent1"/>
            </a:solidFill>
            <a:prstDash val="solid"/>
            <a:round/>
            <a:headEnd type="none" w="med" len="med"/>
            <a:tailEnd type="triangle" w="med" len="med"/>
          </a:ln>
        </p:spPr>
      </p:cxnSp>
      <p:cxnSp>
        <p:nvCxnSpPr>
          <p:cNvPr id="350272298" name="Google Shape;500;p67"/>
          <p:cNvCxnSpPr/>
          <p:nvPr/>
        </p:nvCxnSpPr>
        <p:spPr bwMode="auto">
          <a:xfrm>
            <a:off x="3807086" y="4207458"/>
            <a:ext cx="1107599" cy="752699"/>
          </a:xfrm>
          <a:prstGeom prst="straightConnector1">
            <a:avLst/>
          </a:prstGeom>
          <a:noFill/>
          <a:ln w="6349" cap="flat" cmpd="sng">
            <a:solidFill>
              <a:schemeClr val="tx1"/>
            </a:solidFill>
            <a:prstDash val="solid"/>
            <a:round/>
            <a:headEnd type="none" w="med" len="med"/>
            <a:tailEnd type="triangle" w="med" len="med"/>
          </a:ln>
        </p:spPr>
      </p:cxnSp>
      <p:cxnSp>
        <p:nvCxnSpPr>
          <p:cNvPr id="1282379093"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929470407"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64161156" name="Google Shape;503;p67"/>
          <p:cNvCxnSpPr/>
          <p:nvPr/>
        </p:nvCxnSpPr>
        <p:spPr bwMode="auto">
          <a:xfrm rot="5399978">
            <a:off x="4512470" y="2193618"/>
            <a:ext cx="757055" cy="2167823"/>
          </a:xfrm>
          <a:prstGeom prst="straightConnector1">
            <a:avLst/>
          </a:prstGeom>
          <a:noFill/>
          <a:ln w="38099" cap="flat" cmpd="sng">
            <a:solidFill>
              <a:schemeClr val="accent1"/>
            </a:solidFill>
            <a:prstDash val="solid"/>
            <a:round/>
            <a:headEnd type="none" w="med" len="med"/>
            <a:tailEnd type="triangle" w="med" len="med"/>
          </a:ln>
        </p:spPr>
      </p:cxnSp>
      <p:cxnSp>
        <p:nvCxnSpPr>
          <p:cNvPr id="13817654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708742614" name="Google Shape;505;p67"/>
          <p:cNvPicPr/>
          <p:nvPr/>
        </p:nvPicPr>
        <p:blipFill rotWithShape="1">
          <a:blip r:embed="rId4">
            <a:alphaModFix/>
          </a:blip>
          <a:stretch/>
        </p:blipFill>
        <p:spPr bwMode="auto">
          <a:xfrm>
            <a:off x="1827978" y="3654841"/>
            <a:ext cx="665107" cy="551387"/>
          </a:xfrm>
          <a:prstGeom prst="rect">
            <a:avLst/>
          </a:prstGeom>
          <a:noFill/>
          <a:ln w="38099">
            <a:solidFill>
              <a:schemeClr val="accent1"/>
            </a:solidFill>
            <a:prstDash val="solid"/>
          </a:ln>
        </p:spPr>
      </p:pic>
      <p:pic>
        <p:nvPicPr>
          <p:cNvPr id="125203008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41911718"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1835586532"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405461136"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41506252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93079358"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73625773"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54350734" name="Slide Number Placeholder 7"/>
          <p:cNvSpPr>
            <a:spLocks noGrp="1"/>
          </p:cNvSpPr>
          <p:nvPr>
            <p:ph type="sldNum" sz="quarter" idx="12"/>
          </p:nvPr>
        </p:nvSpPr>
        <p:spPr bwMode="auto"/>
        <p:txBody>
          <a:bodyPr/>
          <a:lstStyle/>
          <a:p>
            <a:pPr>
              <a:defRPr/>
            </a:pPr>
            <a:fld id="{D1046C9E-B12A-0582-A66C-590FB2753332}" type="slidenum">
              <a:rPr lang="en-US"/>
              <a:t>28</a:t>
            </a:fld>
            <a:endParaRPr lang="en-US"/>
          </a:p>
        </p:txBody>
      </p:sp>
      <p:sp>
        <p:nvSpPr>
          <p:cNvPr id="1512968306" name="TextBox 9"/>
          <p:cNvSpPr txBox="1"/>
          <p:nvPr/>
        </p:nvSpPr>
        <p:spPr bwMode="auto">
          <a:xfrm>
            <a:off x="728656" y="1260000"/>
            <a:ext cx="10701171" cy="516417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A typical </a:t>
            </a:r>
            <a:r>
              <a:rPr lang="en-US" sz="3200" b="1" i="0" u="none" strike="noStrike" cap="none" spc="0">
                <a:solidFill>
                  <a:schemeClr val="dk1"/>
                </a:solidFill>
                <a:latin typeface="Arial"/>
                <a:ea typeface="Arial"/>
                <a:cs typeface="Arial"/>
              </a:rPr>
              <a:t>classification </a:t>
            </a:r>
            <a:r>
              <a:rPr lang="en-US" sz="3200" b="0" i="0" u="none" strike="noStrike" cap="none" spc="0">
                <a:solidFill>
                  <a:schemeClr val="dk1"/>
                </a:solidFill>
                <a:latin typeface="Arial"/>
                <a:ea typeface="Arial"/>
                <a:cs typeface="Arial"/>
              </a:rPr>
              <a:t>classification</a:t>
            </a:r>
            <a:r>
              <a:rPr lang="nl" sz="3200" b="1" i="0" u="none" strike="noStrike" cap="none" spc="0">
                <a:solidFill>
                  <a:schemeClr val="dk1"/>
                </a:solidFill>
                <a:latin typeface="Arial"/>
                <a:ea typeface="Arial"/>
                <a:cs typeface="Arial"/>
              </a:rPr>
              <a:t>workflow</a:t>
            </a:r>
            <a:endParaRPr sz="3200" b="1"/>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Training the </a:t>
            </a:r>
            <a:r>
              <a:rPr lang="en-US" sz="2800" b="0" i="0" u="none" strike="noStrike" cap="none" spc="0">
                <a:solidFill>
                  <a:schemeClr val="dk1"/>
                </a:solidFill>
                <a:latin typeface="Arial"/>
                <a:ea typeface="Arial"/>
                <a:cs typeface="Arial"/>
              </a:rPr>
              <a:t>classification </a:t>
            </a:r>
            <a:r>
              <a:rPr lang="nl" sz="2800" b="0" i="0" u="none" strike="noStrike" cap="none" spc="0">
                <a:solidFill>
                  <a:schemeClr val="dk1"/>
                </a:solidFill>
                <a:latin typeface="Arial"/>
                <a:ea typeface="Arial"/>
                <a:cs typeface="Arial"/>
              </a:rPr>
              <a:t>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Optimizing the model (optional)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Evaluating the quality of the predictions of the 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Apply the model to new data</a:t>
            </a: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endParaRPr sz="2000">
              <a:solidFill>
                <a:schemeClr val="dk1"/>
              </a:solidFill>
            </a:endParaRPr>
          </a:p>
          <a:p>
            <a:pPr>
              <a:lnSpc>
                <a:spcPts val="2499"/>
              </a:lnSpc>
              <a:defRPr/>
            </a:pPr>
            <a:endParaRPr 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63012951"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1339502738" name="Slide Number Placeholder 7"/>
          <p:cNvSpPr>
            <a:spLocks noGrp="1"/>
          </p:cNvSpPr>
          <p:nvPr>
            <p:ph type="sldNum" sz="quarter" idx="12"/>
          </p:nvPr>
        </p:nvSpPr>
        <p:spPr bwMode="auto"/>
        <p:txBody>
          <a:bodyPr/>
          <a:lstStyle/>
          <a:p>
            <a:pPr>
              <a:defRPr/>
            </a:pPr>
            <a:fld id="{7385319E-0D4E-A66F-78C8-ABC8FE6E234B}" type="slidenum">
              <a:rPr lang="en-US"/>
              <a:t>29</a:t>
            </a:fld>
            <a:endParaRPr lang="en-US"/>
          </a:p>
        </p:txBody>
      </p:sp>
      <p:sp>
        <p:nvSpPr>
          <p:cNvPr id="434539308" name="TextBox 9"/>
          <p:cNvSpPr txBox="1"/>
          <p:nvPr/>
        </p:nvSpPr>
        <p:spPr bwMode="auto">
          <a:xfrm>
            <a:off x="728656" y="1260000"/>
            <a:ext cx="10689291" cy="370113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You typically split your dataset in </a:t>
            </a:r>
            <a:r>
              <a:rPr lang="en-US" sz="3200" b="1" i="0" u="none" strike="noStrike" cap="none" spc="0">
                <a:solidFill>
                  <a:schemeClr val="dk1"/>
                </a:solidFill>
                <a:latin typeface="Arial"/>
                <a:ea typeface="Arial"/>
                <a:cs typeface="Arial"/>
              </a:rPr>
              <a:t>2 </a:t>
            </a:r>
            <a:r>
              <a:rPr lang="nl" sz="3200" b="1" i="0" u="none" strike="noStrike" cap="none" spc="0">
                <a:solidFill>
                  <a:schemeClr val="dk1"/>
                </a:solidFill>
                <a:latin typeface="Arial"/>
                <a:ea typeface="Arial"/>
                <a:cs typeface="Arial"/>
              </a:rPr>
              <a:t>or </a:t>
            </a:r>
            <a:r>
              <a:rPr lang="en-US" sz="3200" b="1" i="0" u="none" strike="noStrike" cap="none" spc="0">
                <a:solidFill>
                  <a:schemeClr val="dk1"/>
                </a:solidFill>
                <a:latin typeface="Arial"/>
                <a:ea typeface="Arial"/>
                <a:cs typeface="Arial"/>
              </a:rPr>
              <a:t>3</a:t>
            </a:r>
            <a:r>
              <a:rPr lang="nl" sz="3200" b="1" i="0" u="none" strike="noStrike" cap="none" spc="0">
                <a:solidFill>
                  <a:schemeClr val="dk1"/>
                </a:solidFill>
                <a:latin typeface="Arial"/>
                <a:ea typeface="Arial"/>
                <a:cs typeface="Arial"/>
              </a:rPr>
              <a:t> parts</a:t>
            </a:r>
            <a:endParaRPr sz="3200" b="1"/>
          </a:p>
          <a:p>
            <a:pPr lvl="0" algn="ctr" rtl="0">
              <a:spcBef>
                <a:spcPts val="0"/>
              </a:spcBef>
              <a:spcAft>
                <a:spcPts val="0"/>
              </a:spcAft>
              <a:defRPr/>
            </a:pPr>
            <a:endParaRPr sz="3200" b="1"/>
          </a:p>
          <a:p>
            <a:pPr lvl="0" algn="ctr" rtl="0">
              <a:spcBef>
                <a:spcPts val="0"/>
              </a:spcBef>
              <a:spcAft>
                <a:spcPts val="0"/>
              </a:spcAft>
              <a:defRPr/>
            </a:pPr>
            <a:endParaRPr sz="3200" b="1"/>
          </a:p>
          <a:p>
            <a:pPr marL="457200" lvl="0" indent="-342900" algn="l" rtl="0">
              <a:spcBef>
                <a:spcPts val="0"/>
              </a:spcBef>
              <a:spcAft>
                <a:spcPts val="0"/>
              </a:spcAft>
              <a:buClr>
                <a:schemeClr val="dk1"/>
              </a:buClr>
              <a:buSzPts val="1800"/>
              <a:buAutoNum type="arabicPeriod"/>
              <a:defRPr/>
            </a:pPr>
            <a:r>
              <a:rPr lang="nl" sz="2400" b="0" i="0" u="none" strike="noStrike" cap="none" spc="0">
                <a:solidFill>
                  <a:schemeClr val="dk1"/>
                </a:solidFill>
                <a:latin typeface="+mn-lt"/>
                <a:ea typeface="+mn-ea"/>
                <a:cs typeface="+mn-cs"/>
              </a:rPr>
              <a:t>Training set (typically 80%): Used for training the model</a:t>
            </a:r>
            <a:endParaRPr sz="2400">
              <a:solidFill>
                <a:schemeClr val="dk1"/>
              </a:solidFill>
            </a:endParaRPr>
          </a:p>
          <a:p>
            <a:pPr marL="752093" lvl="0" indent="-294893" algn="l" rtl="0">
              <a:spcBef>
                <a:spcPts val="0"/>
              </a:spcBef>
              <a:spcAft>
                <a:spcPts val="0"/>
              </a:spcAft>
              <a:buAutoNum type="arabicPeriod"/>
              <a:defRPr/>
            </a:pPr>
            <a:endParaRPr sz="2400">
              <a:solidFill>
                <a:schemeClr val="dk1"/>
              </a:solidFill>
            </a:endParaRPr>
          </a:p>
          <a:p>
            <a:pPr marL="457200" lvl="0" indent="-342900" algn="l" rtl="0">
              <a:spcBef>
                <a:spcPts val="0"/>
              </a:spcBef>
              <a:spcAft>
                <a:spcPts val="0"/>
              </a:spcAft>
              <a:buClr>
                <a:schemeClr val="dk1"/>
              </a:buClr>
              <a:buSzPts val="1800"/>
              <a:buAutoNum type="arabicPeriod"/>
              <a:defRPr/>
            </a:pPr>
            <a:r>
              <a:rPr lang="nl" sz="2400" b="0" i="0" u="none" strike="noStrike" cap="none" spc="0">
                <a:solidFill>
                  <a:schemeClr val="dk1"/>
                </a:solidFill>
                <a:latin typeface="+mn-lt"/>
                <a:ea typeface="+mn-ea"/>
                <a:cs typeface="+mn-cs"/>
              </a:rPr>
              <a:t>Validation set: Used for optimizing the model (optional)</a:t>
            </a:r>
            <a:endParaRPr sz="2400">
              <a:solidFill>
                <a:schemeClr val="dk1"/>
              </a:solidFill>
            </a:endParaRPr>
          </a:p>
          <a:p>
            <a:pPr marL="752093" lvl="0" indent="-294893" algn="l" rtl="0">
              <a:spcBef>
                <a:spcPts val="0"/>
              </a:spcBef>
              <a:spcAft>
                <a:spcPts val="0"/>
              </a:spcAft>
              <a:buAutoNum type="arabicPeriod"/>
              <a:defRPr/>
            </a:pPr>
            <a:endParaRPr sz="2400">
              <a:solidFill>
                <a:schemeClr val="dk1"/>
              </a:solidFill>
            </a:endParaRPr>
          </a:p>
          <a:p>
            <a:pPr marL="457200" lvl="0" indent="-342900" algn="l" rtl="0">
              <a:spcBef>
                <a:spcPts val="0"/>
              </a:spcBef>
              <a:spcAft>
                <a:spcPts val="0"/>
              </a:spcAft>
              <a:buClr>
                <a:schemeClr val="dk1"/>
              </a:buClr>
              <a:buSzPts val="1800"/>
              <a:buAutoNum type="arabicPeriod"/>
              <a:defRPr/>
            </a:pPr>
            <a:r>
              <a:rPr lang="nl" sz="2400" b="0" i="0" u="none" strike="noStrike" cap="none" spc="0">
                <a:solidFill>
                  <a:schemeClr val="dk1"/>
                </a:solidFill>
                <a:latin typeface="+mn-lt"/>
                <a:ea typeface="+mn-ea"/>
                <a:cs typeface="+mn-cs"/>
              </a:rPr>
              <a:t>Test set (typically 20%): Used for evaluating the model</a:t>
            </a:r>
            <a:endParaRPr sz="2000">
              <a:solidFill>
                <a:schemeClr val="dk1"/>
              </a:solidFill>
            </a:endParaRPr>
          </a:p>
          <a:p>
            <a:pPr marL="305908" indent="-305908">
              <a:lnSpc>
                <a:spcPts val="2499"/>
              </a:lnSpc>
              <a:buAutoNum type="arabicPeriod"/>
              <a:defRPr/>
            </a:pPr>
            <a:endParaRPr lang="en-US" sz="2000"/>
          </a:p>
        </p:txBody>
      </p:sp>
      <p:pic>
        <p:nvPicPr>
          <p:cNvPr id="1967053999" name="Google Shape;144;p21"/>
          <p:cNvPicPr/>
          <p:nvPr/>
        </p:nvPicPr>
        <p:blipFill rotWithShape="1">
          <a:blip r:embed="rId3">
            <a:alphaModFix/>
          </a:blip>
          <a:stretch/>
        </p:blipFill>
        <p:spPr bwMode="auto">
          <a:xfrm>
            <a:off x="378160" y="5371829"/>
            <a:ext cx="11384883" cy="5533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Outline</a:t>
            </a:r>
            <a:endParaRPr lang="en-US" dirty="0"/>
          </a:p>
        </p:txBody>
      </p:sp>
      <p:sp>
        <p:nvSpPr>
          <p:cNvPr id="26" name="Content Placeholder 25"/>
          <p:cNvSpPr>
            <a:spLocks noGrp="1"/>
          </p:cNvSpPr>
          <p:nvPr>
            <p:ph idx="1"/>
          </p:nvPr>
        </p:nvSpPr>
        <p:spPr/>
        <p:txBody>
          <a:bodyPr/>
          <a:lstStyle/>
          <a:p>
            <a:r>
              <a:rPr lang="en-US" dirty="0"/>
              <a:t>Basics</a:t>
            </a:r>
          </a:p>
          <a:p>
            <a:pPr lvl="1">
              <a:buFont typeface="Arial" panose="020B0604020202020204" pitchFamily="34" charset="0"/>
              <a:buChar char="•"/>
            </a:pPr>
            <a:r>
              <a:rPr lang="en-US" dirty="0"/>
              <a:t>What is JASP?</a:t>
            </a:r>
          </a:p>
          <a:p>
            <a:pPr lvl="1">
              <a:buFont typeface="Arial" panose="020B0604020202020204" pitchFamily="34" charset="0"/>
              <a:buChar char="•"/>
            </a:pPr>
            <a:r>
              <a:rPr lang="en-US" dirty="0"/>
              <a:t>Regression</a:t>
            </a:r>
          </a:p>
          <a:p>
            <a:pPr>
              <a:buFont typeface="Arial" panose="020B0604020202020204" pitchFamily="34" charset="0"/>
              <a:buChar char="•"/>
            </a:pPr>
            <a:r>
              <a:rPr lang="en-US" dirty="0"/>
              <a:t>Machine Learning</a:t>
            </a:r>
          </a:p>
          <a:p>
            <a:pPr lvl="1">
              <a:buFont typeface="Arial" panose="020B0604020202020204" pitchFamily="34" charset="0"/>
              <a:buChar char="•"/>
            </a:pPr>
            <a:r>
              <a:rPr lang="en-US" dirty="0"/>
              <a:t>General philosophy</a:t>
            </a:r>
          </a:p>
          <a:p>
            <a:pPr lvl="1">
              <a:buFont typeface="Arial" panose="020B0604020202020204" pitchFamily="34" charset="0"/>
              <a:buChar char="•"/>
            </a:pPr>
            <a:r>
              <a:rPr lang="en-US" dirty="0"/>
              <a:t>K-nearest neighbors</a:t>
            </a:r>
          </a:p>
          <a:p>
            <a:r>
              <a:rPr lang="en-US" dirty="0"/>
              <a:t>Exercises</a:t>
            </a:r>
          </a:p>
          <a:p>
            <a:endParaRPr lang="en-US" dirty="0"/>
          </a:p>
        </p:txBody>
      </p:sp>
      <p:pic>
        <p:nvPicPr>
          <p:cNvPr id="1026" name="Picture 2">
            <a:extLst>
              <a:ext uri="{FF2B5EF4-FFF2-40B4-BE49-F238E27FC236}">
                <a16:creationId xmlns:a16="http://schemas.microsoft.com/office/drawing/2014/main" id="{61D39EAD-7F60-08E9-8391-AC16B45F2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0868" y="2514600"/>
            <a:ext cx="3897883" cy="42267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0445783" name="Google Shape;206;p29"/>
          <p:cNvSpPr txBox="1"/>
          <p:nvPr/>
        </p:nvSpPr>
        <p:spPr bwMode="auto">
          <a:xfrm>
            <a:off x="390033" y="1625133"/>
            <a:ext cx="6456399" cy="357079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endParaRPr sz="1800" b="1"/>
          </a:p>
          <a:p>
            <a:pPr marL="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Finds the </a:t>
            </a:r>
            <a:r>
              <a:rPr lang="nl" sz="1800" i="1"/>
              <a:t>k</a:t>
            </a:r>
            <a:r>
              <a:rPr lang="nl" sz="1800"/>
              <a:t> most similar observations in the training set and uses this as a basis for prediction.</a:t>
            </a:r>
            <a:endParaRPr sz="1800"/>
          </a:p>
          <a:p>
            <a:pPr marL="45720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For a new observation you find the </a:t>
            </a:r>
            <a:r>
              <a:rPr lang="nl" sz="1800" i="1"/>
              <a:t>k</a:t>
            </a:r>
            <a:r>
              <a:rPr lang="nl" sz="1800"/>
              <a:t> most similar observations and </a:t>
            </a:r>
            <a:r>
              <a:rPr lang="nl" sz="1800" b="1"/>
              <a:t>take the most occurring category</a:t>
            </a:r>
            <a:r>
              <a:rPr lang="nl" sz="1800"/>
              <a:t>.</a:t>
            </a:r>
            <a:endParaRPr sz="1800"/>
          </a:p>
        </p:txBody>
      </p:sp>
      <p:pic>
        <p:nvPicPr>
          <p:cNvPr id="956743092" name="Google Shape;207;p29"/>
          <p:cNvPicPr/>
          <p:nvPr/>
        </p:nvPicPr>
        <p:blipFill rotWithShape="1">
          <a:blip r:embed="rId3">
            <a:alphaModFix/>
          </a:blip>
          <a:stretch/>
        </p:blipFill>
        <p:spPr bwMode="auto">
          <a:xfrm>
            <a:off x="7049633" y="1932566"/>
            <a:ext cx="4939165" cy="4463770"/>
          </a:xfrm>
          <a:prstGeom prst="rect">
            <a:avLst/>
          </a:prstGeom>
          <a:noFill/>
          <a:ln>
            <a:noFill/>
          </a:ln>
        </p:spPr>
      </p:pic>
      <p:sp>
        <p:nvSpPr>
          <p:cNvPr id="2043004588" name="Google Shape;208;p29"/>
          <p:cNvSpPr txBox="1"/>
          <p:nvPr/>
        </p:nvSpPr>
        <p:spPr bwMode="auto">
          <a:xfrm>
            <a:off x="0" y="1099933"/>
            <a:ext cx="1219451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b="1">
                <a:solidFill>
                  <a:schemeClr val="dk1"/>
                </a:solidFill>
              </a:rPr>
              <a:t>Algorithm: K-nearest neighbors</a:t>
            </a:r>
            <a:endParaRPr sz="32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38468138" name="Google Shape;214;p30"/>
          <p:cNvSpPr txBox="1"/>
          <p:nvPr/>
        </p:nvSpPr>
        <p:spPr bwMode="auto">
          <a:xfrm>
            <a:off x="0" y="1099933"/>
            <a:ext cx="1219235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b="1">
                <a:solidFill>
                  <a:schemeClr val="dk1"/>
                </a:solidFill>
              </a:rPr>
              <a:t>Algorithm: K-nearest neighbors</a:t>
            </a:r>
            <a:endParaRPr sz="3200" b="1"/>
          </a:p>
        </p:txBody>
      </p:sp>
      <p:pic>
        <p:nvPicPr>
          <p:cNvPr id="975686528" name="Google Shape;215;p30"/>
          <p:cNvPicPr/>
          <p:nvPr/>
        </p:nvPicPr>
        <p:blipFill rotWithShape="1">
          <a:blip r:embed="rId3">
            <a:alphaModFix/>
          </a:blip>
          <a:stretch/>
        </p:blipFill>
        <p:spPr bwMode="auto">
          <a:xfrm>
            <a:off x="203199" y="2478866"/>
            <a:ext cx="11785601" cy="4038322"/>
          </a:xfrm>
          <a:prstGeom prst="rect">
            <a:avLst/>
          </a:prstGeom>
          <a:noFill/>
          <a:ln>
            <a:noFill/>
          </a:ln>
        </p:spPr>
      </p:pic>
      <p:sp>
        <p:nvSpPr>
          <p:cNvPr id="1023643710" name="Google Shape;216;p30"/>
          <p:cNvSpPr txBox="1"/>
          <p:nvPr/>
        </p:nvSpPr>
        <p:spPr bwMode="auto">
          <a:xfrm>
            <a:off x="4219666" y="2478866"/>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left</a:t>
            </a:r>
            <a:endParaRPr sz="1800">
              <a:solidFill>
                <a:schemeClr val="dk1"/>
              </a:solidFill>
            </a:endParaRPr>
          </a:p>
        </p:txBody>
      </p:sp>
      <p:sp>
        <p:nvSpPr>
          <p:cNvPr id="551397464" name="Google Shape;217;p30"/>
          <p:cNvSpPr txBox="1"/>
          <p:nvPr/>
        </p:nvSpPr>
        <p:spPr bwMode="auto">
          <a:xfrm>
            <a:off x="8396733" y="2443932"/>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stayed</a:t>
            </a:r>
            <a:endParaRPr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0369963" name="Google Shape;223;p31"/>
          <p:cNvSpPr txBox="1"/>
          <p:nvPr/>
        </p:nvSpPr>
        <p:spPr bwMode="auto">
          <a:xfrm>
            <a:off x="0" y="1054576"/>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b="1">
                <a:solidFill>
                  <a:schemeClr val="dk1"/>
                </a:solidFill>
              </a:rPr>
              <a:t>Exercise: K-nearest neighbors</a:t>
            </a:r>
            <a:endParaRPr sz="2600" b="1"/>
          </a:p>
        </p:txBody>
      </p:sp>
      <p:sp>
        <p:nvSpPr>
          <p:cNvPr id="1655593895" name="Google Shape;224;p31"/>
          <p:cNvSpPr txBox="1"/>
          <p:nvPr/>
        </p:nvSpPr>
        <p:spPr bwMode="auto">
          <a:xfrm>
            <a:off x="191199" y="1911833"/>
            <a:ext cx="7087199" cy="3837600"/>
          </a:xfrm>
          <a:prstGeom prst="rect">
            <a:avLst/>
          </a:prstGeom>
          <a:noFill/>
          <a:ln>
            <a:noFill/>
          </a:ln>
        </p:spPr>
        <p:txBody>
          <a:bodyPr spcFirstLastPara="1" wrap="square" lIns="91424" tIns="91424" rIns="91424" bIns="91424" anchor="t" anchorCtr="0">
            <a:spAutoFit/>
          </a:bodyPr>
          <a:lstStyle/>
          <a:p>
            <a:pPr marL="0" lvl="0" indent="0" algn="l" rtl="0">
              <a:lnSpc>
                <a:spcPct val="114999"/>
              </a:lnSpc>
              <a:spcBef>
                <a:spcPts val="0"/>
              </a:spcBef>
              <a:spcAft>
                <a:spcPts val="0"/>
              </a:spcAft>
              <a:buNone/>
              <a:defRPr/>
            </a:pPr>
            <a:r>
              <a:rPr lang="nl"/>
              <a:t>Using pen and paper, draw up the data as follows:</a:t>
            </a:r>
            <a:endParaRPr/>
          </a:p>
          <a:p>
            <a:pPr marL="457200" lvl="0" indent="-317499" algn="l" rtl="0">
              <a:lnSpc>
                <a:spcPct val="114999"/>
              </a:lnSpc>
              <a:spcBef>
                <a:spcPts val="0"/>
              </a:spcBef>
              <a:spcAft>
                <a:spcPts val="0"/>
              </a:spcAft>
              <a:buSzPts val="1400"/>
              <a:buChar char="●"/>
              <a:defRPr/>
            </a:pPr>
            <a:r>
              <a:rPr lang="nl"/>
              <a:t>Number of products sold on the horizontal axis,</a:t>
            </a:r>
            <a:endParaRPr/>
          </a:p>
          <a:p>
            <a:pPr marL="457200" lvl="0" indent="-317499" algn="l" rtl="0">
              <a:lnSpc>
                <a:spcPct val="114999"/>
              </a:lnSpc>
              <a:spcBef>
                <a:spcPts val="0"/>
              </a:spcBef>
              <a:spcAft>
                <a:spcPts val="0"/>
              </a:spcAft>
              <a:buSzPts val="1400"/>
              <a:buChar char="●"/>
              <a:defRPr/>
            </a:pPr>
            <a:r>
              <a:rPr lang="nl"/>
              <a:t>Number of years as a customer on the vertical axis,</a:t>
            </a:r>
            <a:endParaRPr/>
          </a:p>
          <a:p>
            <a:pPr marL="457200" lvl="0" indent="-317499" algn="l" rtl="0">
              <a:lnSpc>
                <a:spcPct val="114999"/>
              </a:lnSpc>
              <a:spcBef>
                <a:spcPts val="0"/>
              </a:spcBef>
              <a:spcAft>
                <a:spcPts val="0"/>
              </a:spcAft>
              <a:buSzPts val="1400"/>
              <a:buChar char="●"/>
              <a:defRPr/>
            </a:pPr>
            <a:r>
              <a:rPr lang="nl"/>
              <a:t>Use 🙂 for a customer who stayed,</a:t>
            </a:r>
            <a:endParaRPr/>
          </a:p>
          <a:p>
            <a:pPr marL="457200" lvl="0" indent="-317499" algn="l" rtl="0">
              <a:lnSpc>
                <a:spcPct val="114999"/>
              </a:lnSpc>
              <a:spcBef>
                <a:spcPts val="0"/>
              </a:spcBef>
              <a:spcAft>
                <a:spcPts val="0"/>
              </a:spcAft>
              <a:buSzPts val="1400"/>
              <a:buChar char="●"/>
              <a:defRPr/>
            </a:pPr>
            <a:r>
              <a:rPr lang="nl"/>
              <a:t>Use 🙁 for a customer who left</a:t>
            </a:r>
            <a:endParaRPr/>
          </a:p>
          <a:p>
            <a:pPr marL="0" lvl="0" indent="0" algn="l" rtl="0">
              <a:lnSpc>
                <a:spcPct val="114999"/>
              </a:lnSpc>
              <a:spcBef>
                <a:spcPts val="0"/>
              </a:spcBef>
              <a:spcAft>
                <a:spcPts val="0"/>
              </a:spcAft>
              <a:buNone/>
              <a:defRPr/>
            </a:pPr>
            <a:endParaRPr/>
          </a:p>
          <a:p>
            <a:pPr marL="0" lvl="0" indent="0" algn="l" rtl="0">
              <a:lnSpc>
                <a:spcPct val="114999"/>
              </a:lnSpc>
              <a:spcBef>
                <a:spcPts val="0"/>
              </a:spcBef>
              <a:spcAft>
                <a:spcPts val="0"/>
              </a:spcAft>
              <a:buNone/>
              <a:defRPr/>
            </a:pPr>
            <a:r>
              <a:rPr lang="nl"/>
              <a:t>What is your prediction with k = 1, 3 and 5 when products sold = years as customer = 1? 🙂 or 🙁?</a:t>
            </a:r>
            <a:br>
              <a:rPr lang="nl"/>
            </a:br>
            <a:endParaRPr/>
          </a:p>
          <a:p>
            <a:pPr marL="0" lvl="0" indent="0" algn="l" rtl="0">
              <a:lnSpc>
                <a:spcPct val="114999"/>
              </a:lnSpc>
              <a:spcBef>
                <a:spcPts val="0"/>
              </a:spcBef>
              <a:spcAft>
                <a:spcPts val="0"/>
              </a:spcAft>
              <a:buNone/>
              <a:defRPr/>
            </a:pPr>
            <a:r>
              <a:rPr lang="nl"/>
              <a:t>What is your prediction with k = 1, 3 and 5 when products sold = 5 and years customer = 3 🙂 or 🙁?</a:t>
            </a:r>
            <a:endParaRPr/>
          </a:p>
        </p:txBody>
      </p:sp>
      <p:graphicFrame>
        <p:nvGraphicFramePr>
          <p:cNvPr id="544653363" name="Google Shape;225;p31"/>
          <p:cNvGraphicFramePr>
            <a:graphicFrameLocks/>
          </p:cNvGraphicFramePr>
          <p:nvPr/>
        </p:nvGraphicFramePr>
        <p:xfrm>
          <a:off x="7727599" y="1814599"/>
          <a:ext cx="4148733" cy="4636060"/>
        </p:xfrm>
        <a:graphic>
          <a:graphicData uri="http://schemas.openxmlformats.org/drawingml/2006/table">
            <a:tbl>
              <a:tblPr>
                <a:noFill/>
              </a:tblPr>
              <a:tblGrid>
                <a:gridCol w="1590772">
                  <a:extLst>
                    <a:ext uri="{9D8B030D-6E8A-4147-A177-3AD203B41FA5}">
                      <a16:colId xmlns:a16="http://schemas.microsoft.com/office/drawing/2014/main" val="20000"/>
                    </a:ext>
                  </a:extLst>
                </a:gridCol>
                <a:gridCol w="1293694">
                  <a:extLst>
                    <a:ext uri="{9D8B030D-6E8A-4147-A177-3AD203B41FA5}">
                      <a16:colId xmlns:a16="http://schemas.microsoft.com/office/drawing/2014/main" val="20001"/>
                    </a:ext>
                  </a:extLst>
                </a:gridCol>
                <a:gridCol w="1264267">
                  <a:extLst>
                    <a:ext uri="{9D8B030D-6E8A-4147-A177-3AD203B41FA5}">
                      <a16:colId xmlns:a16="http://schemas.microsoft.com/office/drawing/2014/main" val="20002"/>
                    </a:ext>
                  </a:extLst>
                </a:gridCol>
              </a:tblGrid>
              <a:tr h="801600">
                <a:tc>
                  <a:txBody>
                    <a:bodyPr/>
                    <a:lstStyle/>
                    <a:p>
                      <a:pPr marL="0" lvl="0" indent="0" algn="ctr" rtl="0">
                        <a:lnSpc>
                          <a:spcPct val="114999"/>
                        </a:lnSpc>
                        <a:spcBef>
                          <a:spcPts val="0"/>
                        </a:spcBef>
                        <a:spcAft>
                          <a:spcPts val="0"/>
                        </a:spcAft>
                        <a:buNone/>
                        <a:defRPr/>
                      </a:pPr>
                      <a:r>
                        <a:rPr lang="nl" sz="1800" b="1">
                          <a:solidFill>
                            <a:srgbClr val="FFFFFF"/>
                          </a:solidFill>
                        </a:rPr>
                        <a:t>Sold products</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Years customer</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Outcome</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extLst>
                  <a:ext uri="{0D108BD9-81ED-4DB2-BD59-A6C34878D82A}">
                    <a16:rowId xmlns:a16="http://schemas.microsoft.com/office/drawing/2014/main" val="10000"/>
                  </a:ext>
                </a:extLst>
              </a:tr>
              <a:tr h="652850">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Stayed</a:t>
                      </a:r>
                      <a:endParaRPr sz="1800"/>
                    </a:p>
                  </a:txBody>
                  <a:tcPr marL="91449" marR="91449" marT="45724" marB="45724">
                    <a:lnT w="25399" algn="ctr">
                      <a:solidFill>
                        <a:srgbClr val="000000"/>
                      </a:solidFill>
                    </a:lnT>
                    <a:solidFill>
                      <a:srgbClr val="E7E7E7"/>
                    </a:solidFill>
                  </a:tcPr>
                </a:tc>
                <a:extLst>
                  <a:ext uri="{0D108BD9-81ED-4DB2-BD59-A6C34878D82A}">
                    <a16:rowId xmlns:a16="http://schemas.microsoft.com/office/drawing/2014/main" val="10001"/>
                  </a:ext>
                </a:extLst>
              </a:tr>
              <a:tr h="636322">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FFFFFF"/>
                    </a:solidFill>
                  </a:tcPr>
                </a:tc>
                <a:extLst>
                  <a:ext uri="{0D108BD9-81ED-4DB2-BD59-A6C34878D82A}">
                    <a16:rowId xmlns:a16="http://schemas.microsoft.com/office/drawing/2014/main" val="10002"/>
                  </a:ext>
                </a:extLst>
              </a:tr>
              <a:tr h="636322">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E7E7E7"/>
                    </a:solidFill>
                  </a:tcPr>
                </a:tc>
                <a:extLst>
                  <a:ext uri="{0D108BD9-81ED-4DB2-BD59-A6C34878D82A}">
                    <a16:rowId xmlns:a16="http://schemas.microsoft.com/office/drawing/2014/main" val="10003"/>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FFFFFF"/>
                    </a:solidFill>
                  </a:tcPr>
                </a:tc>
                <a:extLst>
                  <a:ext uri="{0D108BD9-81ED-4DB2-BD59-A6C34878D82A}">
                    <a16:rowId xmlns:a16="http://schemas.microsoft.com/office/drawing/2014/main" val="10004"/>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E7E7E7"/>
                    </a:solidFill>
                  </a:tcPr>
                </a:tc>
                <a:extLst>
                  <a:ext uri="{0D108BD9-81ED-4DB2-BD59-A6C34878D82A}">
                    <a16:rowId xmlns:a16="http://schemas.microsoft.com/office/drawing/2014/main" val="10005"/>
                  </a:ext>
                </a:extLst>
              </a:tr>
              <a:tr h="636322">
                <a:tc>
                  <a:txBody>
                    <a:bodyPr/>
                    <a:lstStyle/>
                    <a:p>
                      <a:pPr marL="0" lvl="0" indent="0" algn="ctr" rtl="0">
                        <a:lnSpc>
                          <a:spcPct val="114999"/>
                        </a:lnSpc>
                        <a:spcBef>
                          <a:spcPts val="0"/>
                        </a:spcBef>
                        <a:spcAft>
                          <a:spcPts val="0"/>
                        </a:spcAft>
                        <a:buNone/>
                        <a:defRPr/>
                      </a:pPr>
                      <a:r>
                        <a:rPr lang="nl" sz="1800"/>
                        <a:t>5</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lnB w="25399" algn="ctr">
                      <a:solidFill>
                        <a:srgbClr val="000000"/>
                      </a:solidFill>
                    </a:lnB>
                    <a:solidFill>
                      <a:srgbClr val="FFFFFF"/>
                    </a:solidFill>
                  </a:tcPr>
                </a:tc>
                <a:extLst>
                  <a:ext uri="{0D108BD9-81ED-4DB2-BD59-A6C34878D82A}">
                    <a16:rowId xmlns:a16="http://schemas.microsoft.com/office/drawing/2014/main" val="10006"/>
                  </a:ext>
                </a:extLst>
              </a:tr>
            </a:tbl>
          </a:graphicData>
        </a:graphic>
      </p:graphicFrame>
      <p:pic>
        <p:nvPicPr>
          <p:cNvPr id="9445684" name="Picture 9445683"/>
          <p:cNvPicPr>
            <a:picLocks noChangeAspect="1"/>
          </p:cNvPicPr>
          <p:nvPr/>
        </p:nvPicPr>
        <p:blipFill rotWithShape="1">
          <a:blip r:embed="rId3"/>
          <a:stretch/>
        </p:blipFill>
        <p:spPr bwMode="auto">
          <a:xfrm>
            <a:off x="2846613" y="4421504"/>
            <a:ext cx="193482" cy="193482"/>
          </a:xfrm>
          <a:prstGeom prst="rect">
            <a:avLst/>
          </a:prstGeom>
        </p:spPr>
      </p:pic>
      <p:pic>
        <p:nvPicPr>
          <p:cNvPr id="1243775564" name="Picture 1243775563"/>
          <p:cNvPicPr>
            <a:picLocks noChangeAspect="1"/>
          </p:cNvPicPr>
          <p:nvPr/>
        </p:nvPicPr>
        <p:blipFill rotWithShape="1">
          <a:blip r:embed="rId4"/>
          <a:stretch/>
        </p:blipFill>
        <p:spPr bwMode="auto">
          <a:xfrm>
            <a:off x="3306375" y="4421504"/>
            <a:ext cx="193482" cy="193482"/>
          </a:xfrm>
          <a:prstGeom prst="rect">
            <a:avLst/>
          </a:prstGeom>
        </p:spPr>
      </p:pic>
      <p:pic>
        <p:nvPicPr>
          <p:cNvPr id="2062690797" name="Picture 2062690796"/>
          <p:cNvPicPr>
            <a:picLocks noChangeAspect="1"/>
          </p:cNvPicPr>
          <p:nvPr/>
        </p:nvPicPr>
        <p:blipFill rotWithShape="1">
          <a:blip r:embed="rId3"/>
          <a:stretch/>
        </p:blipFill>
        <p:spPr bwMode="auto">
          <a:xfrm>
            <a:off x="3081555" y="5432969"/>
            <a:ext cx="193482" cy="193482"/>
          </a:xfrm>
          <a:prstGeom prst="rect">
            <a:avLst/>
          </a:prstGeom>
        </p:spPr>
      </p:pic>
      <p:pic>
        <p:nvPicPr>
          <p:cNvPr id="446277297" name="Picture 446277296"/>
          <p:cNvPicPr>
            <a:picLocks noChangeAspect="1"/>
          </p:cNvPicPr>
          <p:nvPr/>
        </p:nvPicPr>
        <p:blipFill rotWithShape="1">
          <a:blip r:embed="rId4"/>
          <a:stretch/>
        </p:blipFill>
        <p:spPr bwMode="auto">
          <a:xfrm>
            <a:off x="3541316" y="5432969"/>
            <a:ext cx="193482" cy="193482"/>
          </a:xfrm>
          <a:prstGeom prst="rect">
            <a:avLst/>
          </a:prstGeom>
        </p:spPr>
      </p:pic>
      <p:pic>
        <p:nvPicPr>
          <p:cNvPr id="1119248145" name="Picture 1119248144"/>
          <p:cNvPicPr>
            <a:picLocks noChangeAspect="1"/>
          </p:cNvPicPr>
          <p:nvPr/>
        </p:nvPicPr>
        <p:blipFill rotWithShape="1">
          <a:blip r:embed="rId3"/>
          <a:stretch/>
        </p:blipFill>
        <p:spPr bwMode="auto">
          <a:xfrm>
            <a:off x="1202869" y="3058976"/>
            <a:ext cx="193482" cy="193482"/>
          </a:xfrm>
          <a:prstGeom prst="rect">
            <a:avLst/>
          </a:prstGeom>
        </p:spPr>
      </p:pic>
      <p:pic>
        <p:nvPicPr>
          <p:cNvPr id="363408157" name="Picture 363408156"/>
          <p:cNvPicPr>
            <a:picLocks noChangeAspect="1"/>
          </p:cNvPicPr>
          <p:nvPr/>
        </p:nvPicPr>
        <p:blipFill rotWithShape="1">
          <a:blip r:embed="rId4"/>
          <a:stretch/>
        </p:blipFill>
        <p:spPr bwMode="auto">
          <a:xfrm>
            <a:off x="1202869" y="3406321"/>
            <a:ext cx="193482" cy="19348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8283381" name="Google Shape;231;p32"/>
          <p:cNvSpPr txBox="1"/>
          <p:nvPr/>
        </p:nvSpPr>
        <p:spPr bwMode="auto">
          <a:xfrm>
            <a:off x="0" y="1099933"/>
            <a:ext cx="12193079" cy="579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600" b="1">
                <a:solidFill>
                  <a:schemeClr val="dk1"/>
                </a:solidFill>
              </a:rPr>
              <a:t>Exercise: K-nearest neighbors</a:t>
            </a:r>
            <a:endParaRPr sz="2400" b="1"/>
          </a:p>
        </p:txBody>
      </p:sp>
      <p:sp>
        <p:nvSpPr>
          <p:cNvPr id="2144238030" name="Google Shape;232;p32"/>
          <p:cNvSpPr txBox="1"/>
          <p:nvPr/>
        </p:nvSpPr>
        <p:spPr bwMode="auto">
          <a:xfrm>
            <a:off x="441999" y="1911833"/>
            <a:ext cx="11449559" cy="841719"/>
          </a:xfrm>
          <a:prstGeom prst="rect">
            <a:avLst/>
          </a:prstGeom>
          <a:noFill/>
          <a:ln>
            <a:noFill/>
          </a:ln>
        </p:spPr>
        <p:txBody>
          <a:bodyPr spcFirstLastPara="1" wrap="square" lIns="91424" tIns="91424" rIns="91424" bIns="91424" anchor="t" anchorCtr="0">
            <a:spAutoFit/>
          </a:bodyPr>
          <a:lstStyle/>
          <a:p>
            <a:pPr marL="457200" lvl="0" indent="-342900" algn="l" rtl="0">
              <a:lnSpc>
                <a:spcPct val="114999"/>
              </a:lnSpc>
              <a:spcBef>
                <a:spcPts val="0"/>
              </a:spcBef>
              <a:spcAft>
                <a:spcPts val="0"/>
              </a:spcAft>
              <a:buSzPts val="1800"/>
              <a:buChar char="●"/>
              <a:defRPr/>
            </a:pPr>
            <a:r>
              <a:rPr lang="nl" sz="1800"/>
              <a:t>What is your prediction with k = 1, 3 and 5 when products sold = years as customer = 1? </a:t>
            </a:r>
            <a:r>
              <a:rPr lang="nl" sz="1800" b="0" i="0" u="none" strike="noStrike" cap="none" spc="0">
                <a:solidFill>
                  <a:schemeClr val="tx1"/>
                </a:solidFill>
                <a:latin typeface="Arial"/>
                <a:ea typeface="Arial"/>
                <a:cs typeface="Arial"/>
              </a:rPr>
              <a:t>🙂</a:t>
            </a:r>
            <a:r>
              <a:rPr lang="en-US" sz="1800" b="0" i="0" u="none" strike="noStrike" cap="none" spc="0">
                <a:solidFill>
                  <a:schemeClr val="tx1"/>
                </a:solidFill>
                <a:latin typeface="Arial"/>
                <a:ea typeface="Arial"/>
                <a:cs typeface="Arial"/>
              </a:rPr>
              <a:t>🙂</a:t>
            </a:r>
            <a:r>
              <a:rPr lang="nl" sz="1800"/>
              <a:t> or 🙁?</a:t>
            </a:r>
            <a:r>
              <a:rPr sz="1400" b="0" i="0" u="none">
                <a:solidFill>
                  <a:srgbClr val="000000"/>
                </a:solidFill>
                <a:latin typeface="Arial"/>
                <a:ea typeface="Arial"/>
                <a:cs typeface="Arial"/>
              </a:rPr>
              <a:t>🙂</a:t>
            </a:r>
            <a:r>
              <a:rPr lang="nl" sz="1800"/>
              <a:t> or 🙁?</a:t>
            </a:r>
            <a:endParaRPr sz="1800"/>
          </a:p>
          <a:p>
            <a:pPr marL="457200" lvl="0" indent="-342900" algn="l" rtl="0">
              <a:lnSpc>
                <a:spcPct val="114999"/>
              </a:lnSpc>
              <a:spcBef>
                <a:spcPts val="0"/>
              </a:spcBef>
              <a:spcAft>
                <a:spcPts val="0"/>
              </a:spcAft>
              <a:buSzPts val="1800"/>
              <a:buChar char="●"/>
              <a:defRPr/>
            </a:pPr>
            <a:r>
              <a:rPr lang="nl" sz="1800"/>
              <a:t>What is your prediction with k = 1, 3 and 5 when products sold = 5 and years customer = 3 🙂 or 🙁?</a:t>
            </a:r>
            <a:endParaRPr sz="1800"/>
          </a:p>
        </p:txBody>
      </p:sp>
      <p:pic>
        <p:nvPicPr>
          <p:cNvPr id="1356611474" name="Google Shape;233;p32"/>
          <p:cNvPicPr/>
          <p:nvPr/>
        </p:nvPicPr>
        <p:blipFill rotWithShape="1">
          <a:blip r:embed="rId3">
            <a:alphaModFix/>
          </a:blip>
          <a:stretch/>
        </p:blipFill>
        <p:spPr bwMode="auto">
          <a:xfrm>
            <a:off x="948533" y="4078999"/>
            <a:ext cx="10294943" cy="2684566"/>
          </a:xfrm>
          <a:prstGeom prst="rect">
            <a:avLst/>
          </a:prstGeom>
          <a:noFill/>
          <a:ln>
            <a:noFill/>
          </a:ln>
        </p:spPr>
      </p:pic>
      <p:pic>
        <p:nvPicPr>
          <p:cNvPr id="1784357551" name="Picture 1784357550"/>
          <p:cNvPicPr>
            <a:picLocks noChangeAspect="1"/>
          </p:cNvPicPr>
          <p:nvPr/>
        </p:nvPicPr>
        <p:blipFill rotWithShape="1">
          <a:blip r:embed="rId4"/>
          <a:stretch/>
        </p:blipFill>
        <p:spPr bwMode="auto">
          <a:xfrm>
            <a:off x="9952133" y="2061766"/>
            <a:ext cx="193483" cy="193483"/>
          </a:xfrm>
          <a:prstGeom prst="rect">
            <a:avLst/>
          </a:prstGeom>
        </p:spPr>
      </p:pic>
      <p:pic>
        <p:nvPicPr>
          <p:cNvPr id="1244648715" name="Picture 1244648714"/>
          <p:cNvPicPr>
            <a:picLocks noChangeAspect="1"/>
          </p:cNvPicPr>
          <p:nvPr/>
        </p:nvPicPr>
        <p:blipFill rotWithShape="1">
          <a:blip r:embed="rId5"/>
          <a:stretch/>
        </p:blipFill>
        <p:spPr bwMode="auto">
          <a:xfrm>
            <a:off x="10411895" y="2061766"/>
            <a:ext cx="193483" cy="193483"/>
          </a:xfrm>
          <a:prstGeom prst="rect">
            <a:avLst/>
          </a:prstGeom>
        </p:spPr>
      </p:pic>
      <p:pic>
        <p:nvPicPr>
          <p:cNvPr id="1931084307" name="Picture 1931084306"/>
          <p:cNvPicPr>
            <a:picLocks noChangeAspect="1"/>
          </p:cNvPicPr>
          <p:nvPr/>
        </p:nvPicPr>
        <p:blipFill rotWithShape="1">
          <a:blip r:embed="rId4"/>
          <a:stretch/>
        </p:blipFill>
        <p:spPr bwMode="auto">
          <a:xfrm>
            <a:off x="10153649" y="2375898"/>
            <a:ext cx="193482" cy="193482"/>
          </a:xfrm>
          <a:prstGeom prst="rect">
            <a:avLst/>
          </a:prstGeom>
        </p:spPr>
      </p:pic>
      <p:pic>
        <p:nvPicPr>
          <p:cNvPr id="907609627" name="Picture 907609626"/>
          <p:cNvPicPr>
            <a:picLocks noChangeAspect="1"/>
          </p:cNvPicPr>
          <p:nvPr/>
        </p:nvPicPr>
        <p:blipFill rotWithShape="1">
          <a:blip r:embed="rId5"/>
          <a:stretch/>
        </p:blipFill>
        <p:spPr bwMode="auto">
          <a:xfrm>
            <a:off x="10613411" y="2375898"/>
            <a:ext cx="193482" cy="19348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13685177" name="Google Shape;239;p33"/>
          <p:cNvSpPr txBox="1"/>
          <p:nvPr/>
        </p:nvSpPr>
        <p:spPr bwMode="auto">
          <a:xfrm>
            <a:off x="349066" y="1916433"/>
            <a:ext cx="6465559" cy="2652089"/>
          </a:xfrm>
          <a:prstGeom prst="rect">
            <a:avLst/>
          </a:prstGeom>
          <a:noFill/>
          <a:ln>
            <a:noFill/>
          </a:ln>
        </p:spPr>
        <p:txBody>
          <a:bodyPr spcFirstLastPara="1" wrap="square" lIns="91424" tIns="91424" rIns="91424" bIns="91424" anchor="t" anchorCtr="0">
            <a:spAutoFit/>
          </a:bodyPr>
          <a:lstStyle/>
          <a:p>
            <a:pPr marL="457200" lvl="0" indent="-342900" algn="just" rtl="0">
              <a:spcBef>
                <a:spcPts val="0"/>
              </a:spcBef>
              <a:spcAft>
                <a:spcPts val="0"/>
              </a:spcAft>
              <a:buSzPts val="1800"/>
              <a:buChar char="●"/>
              <a:defRPr/>
            </a:pPr>
            <a:r>
              <a:rPr lang="nl" sz="1800" i="1"/>
              <a:t>k</a:t>
            </a:r>
            <a:r>
              <a:rPr lang="nl" sz="1800"/>
              <a:t> = 1 is a more flexible model, it gives perfect predictions on the training set, but does not generalize well to never before seen data</a:t>
            </a:r>
            <a:endParaRPr sz="1800"/>
          </a:p>
          <a:p>
            <a:pPr marL="457200" lvl="0" indent="0" algn="just" rtl="0">
              <a:spcBef>
                <a:spcPts val="0"/>
              </a:spcBef>
              <a:spcAft>
                <a:spcPts val="0"/>
              </a:spcAft>
              <a:buNone/>
              <a:defRPr/>
            </a:pPr>
            <a:endParaRPr sz="1800"/>
          </a:p>
          <a:p>
            <a:pPr marL="457200" lvl="0" indent="-342900" algn="l" rtl="0">
              <a:spcBef>
                <a:spcPts val="0"/>
              </a:spcBef>
              <a:spcAft>
                <a:spcPts val="0"/>
              </a:spcAft>
              <a:buSzPts val="1800"/>
              <a:buChar char="●"/>
              <a:defRPr/>
            </a:pPr>
            <a:r>
              <a:rPr lang="nl" sz="1800" i="1"/>
              <a:t>k</a:t>
            </a:r>
            <a:r>
              <a:rPr lang="nl" sz="1800"/>
              <a:t> = </a:t>
            </a:r>
            <a:r>
              <a:rPr lang="nl" sz="1800" i="1"/>
              <a:t>n</a:t>
            </a:r>
            <a:r>
              <a:rPr lang="nl" sz="1800"/>
              <a:t> is a more generalized model, it gives poor predictions on the training set but generalizes better to never before seen data.</a:t>
            </a:r>
            <a:br>
              <a:rPr lang="nl" sz="1800"/>
            </a:br>
            <a:endParaRPr sz="1800"/>
          </a:p>
          <a:p>
            <a:pPr marL="457200" lvl="0" indent="-342900" algn="just" rtl="0">
              <a:spcBef>
                <a:spcPts val="0"/>
              </a:spcBef>
              <a:spcAft>
                <a:spcPts val="0"/>
              </a:spcAft>
              <a:buSzPts val="1800"/>
              <a:buChar char="●"/>
              <a:defRPr/>
            </a:pPr>
            <a:r>
              <a:rPr lang="nl" sz="1800"/>
              <a:t>Optimal: somewhere in between.</a:t>
            </a:r>
            <a:endParaRPr sz="1800"/>
          </a:p>
        </p:txBody>
      </p:sp>
      <p:pic>
        <p:nvPicPr>
          <p:cNvPr id="1566518060" name="Google Shape;240;p33"/>
          <p:cNvPicPr/>
          <p:nvPr/>
        </p:nvPicPr>
        <p:blipFill rotWithShape="1">
          <a:blip r:embed="rId3">
            <a:alphaModFix/>
          </a:blip>
          <a:stretch/>
        </p:blipFill>
        <p:spPr bwMode="auto">
          <a:xfrm>
            <a:off x="6814266" y="2268666"/>
            <a:ext cx="5268134" cy="3549666"/>
          </a:xfrm>
          <a:prstGeom prst="rect">
            <a:avLst/>
          </a:prstGeom>
          <a:noFill/>
          <a:ln>
            <a:noFill/>
          </a:ln>
        </p:spPr>
      </p:pic>
      <p:sp>
        <p:nvSpPr>
          <p:cNvPr id="1625822429" name="Google Shape;241;p33"/>
          <p:cNvSpPr txBox="1"/>
          <p:nvPr/>
        </p:nvSpPr>
        <p:spPr bwMode="auto">
          <a:xfrm>
            <a:off x="0" y="1099933"/>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b="1">
                <a:solidFill>
                  <a:schemeClr val="dk1"/>
                </a:solidFill>
              </a:rPr>
              <a:t>Validation: K-nearest neighbors</a:t>
            </a:r>
            <a:endParaRPr sz="26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630531" y="2270068"/>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F14D380-A725-BE1A-46B7-0B6621D932F4}"/>
              </a:ext>
            </a:extLst>
          </p:cNvPr>
          <p:cNvSpPr txBox="1">
            <a:spLocks/>
          </p:cNvSpPr>
          <p:nvPr/>
        </p:nvSpPr>
        <p:spPr bwMode="auto">
          <a:xfrm>
            <a:off x="609600" y="3293715"/>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GB" dirty="0">
                <a:latin typeface="Arial"/>
                <a:ea typeface="Arial"/>
                <a:cs typeface="Arial"/>
              </a:rPr>
              <a:t>Exercises!</a:t>
            </a:r>
            <a:endParaRPr lang="en-GB" dirty="0"/>
          </a:p>
        </p:txBody>
      </p:sp>
    </p:spTree>
    <p:extLst>
      <p:ext uri="{BB962C8B-B14F-4D97-AF65-F5344CB8AC3E}">
        <p14:creationId xmlns:p14="http://schemas.microsoft.com/office/powerpoint/2010/main" val="1494307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
        <p:nvSpPr>
          <p:cNvPr id="2" name="Titel 1">
            <a:extLst>
              <a:ext uri="{FF2B5EF4-FFF2-40B4-BE49-F238E27FC236}">
                <a16:creationId xmlns:a16="http://schemas.microsoft.com/office/drawing/2014/main" id="{9DAF3C48-95A9-619E-5A29-8EF5BEB2258E}"/>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err="1">
                <a:solidFill>
                  <a:schemeClr val="tx1"/>
                </a:solidFill>
              </a:rPr>
              <a:t>Thank</a:t>
            </a:r>
            <a:r>
              <a:rPr lang="nl-NL" sz="3200" b="1" dirty="0">
                <a:solidFill>
                  <a:schemeClr val="tx1"/>
                </a:solidFill>
              </a:rPr>
              <a:t> </a:t>
            </a:r>
            <a:r>
              <a:rPr lang="nl-NL" sz="3200" b="1" dirty="0" err="1">
                <a:solidFill>
                  <a:schemeClr val="tx1"/>
                </a:solidFill>
              </a:rPr>
              <a:t>you</a:t>
            </a:r>
            <a:r>
              <a:rPr lang="nl-NL" sz="3200" b="1" dirty="0">
                <a:solidFill>
                  <a:schemeClr val="tx1"/>
                </a:solidFill>
              </a:rPr>
              <a:t> </a:t>
            </a:r>
            <a:r>
              <a:rPr lang="nl-NL" sz="3200" b="1" dirty="0" err="1">
                <a:solidFill>
                  <a:schemeClr val="tx1"/>
                </a:solidFill>
              </a:rPr>
              <a:t>for</a:t>
            </a:r>
            <a:r>
              <a:rPr lang="nl-NL" sz="3200" b="1" dirty="0">
                <a:solidFill>
                  <a:schemeClr val="tx1"/>
                </a:solidFill>
              </a:rPr>
              <a:t> </a:t>
            </a:r>
            <a:r>
              <a:rPr lang="nl-NL" sz="3200" b="1" dirty="0" err="1">
                <a:solidFill>
                  <a:schemeClr val="tx1"/>
                </a:solidFill>
              </a:rPr>
              <a:t>your</a:t>
            </a:r>
            <a:r>
              <a:rPr lang="nl-NL" sz="3200" b="1" dirty="0">
                <a:solidFill>
                  <a:schemeClr val="tx1"/>
                </a:solidFill>
              </a:rPr>
              <a:t> </a:t>
            </a:r>
          </a:p>
          <a:p>
            <a:pPr>
              <a:defRPr/>
            </a:pPr>
            <a:r>
              <a:rPr lang="nl-NL" sz="3200" b="1" dirty="0">
                <a:solidFill>
                  <a:schemeClr val="tx1"/>
                </a:solidFill>
              </a:rPr>
              <a:t>attention!</a:t>
            </a:r>
          </a:p>
          <a:p>
            <a:pPr>
              <a:lnSpc>
                <a:spcPts val="3100"/>
              </a:lnSpc>
              <a:defRPr/>
            </a:pPr>
            <a:r>
              <a:rPr lang="nl-NL" sz="2200" dirty="0">
                <a:solidFill>
                  <a:srgbClr val="4D4D4D"/>
                </a:solidFill>
              </a:rPr>
              <a:t>Library Academy 2026</a:t>
            </a:r>
          </a:p>
        </p:txBody>
      </p:sp>
    </p:spTree>
    <p:extLst>
      <p:ext uri="{BB962C8B-B14F-4D97-AF65-F5344CB8AC3E}">
        <p14:creationId xmlns:p14="http://schemas.microsoft.com/office/powerpoint/2010/main" val="177228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EBA-5FE0-2788-747C-94C7514039B5}"/>
              </a:ext>
            </a:extLst>
          </p:cNvPr>
          <p:cNvSpPr>
            <a:spLocks noGrp="1"/>
          </p:cNvSpPr>
          <p:nvPr>
            <p:ph type="title"/>
          </p:nvPr>
        </p:nvSpPr>
        <p:spPr>
          <a:xfrm>
            <a:off x="233250" y="762035"/>
            <a:ext cx="6031984" cy="1013450"/>
          </a:xfrm>
        </p:spPr>
        <p:txBody>
          <a:bodyPr anchor="b">
            <a:normAutofit/>
          </a:bodyPr>
          <a:lstStyle/>
          <a:p>
            <a:r>
              <a:rPr lang="en-GB" sz="5400" dirty="0">
                <a:latin typeface="Cantarell" panose="02000603000000000000" pitchFamily="2" charset="0"/>
              </a:rPr>
              <a:t>What is JASP?</a:t>
            </a:r>
            <a:endParaRPr lang="en-NL" sz="5400" dirty="0">
              <a:latin typeface="Cantarell" panose="02000603000000000000" pitchFamily="2" charset="0"/>
            </a:endParaRPr>
          </a:p>
        </p:txBody>
      </p:sp>
      <p:sp>
        <p:nvSpPr>
          <p:cNvPr id="3" name="Content Placeholder 2">
            <a:extLst>
              <a:ext uri="{FF2B5EF4-FFF2-40B4-BE49-F238E27FC236}">
                <a16:creationId xmlns:a16="http://schemas.microsoft.com/office/drawing/2014/main" id="{864147FE-59FC-81D4-39B0-6C969C858476}"/>
              </a:ext>
            </a:extLst>
          </p:cNvPr>
          <p:cNvSpPr>
            <a:spLocks noGrp="1"/>
          </p:cNvSpPr>
          <p:nvPr>
            <p:ph idx="1"/>
          </p:nvPr>
        </p:nvSpPr>
        <p:spPr>
          <a:xfrm>
            <a:off x="1127448" y="2060848"/>
            <a:ext cx="4752529" cy="3320668"/>
          </a:xfrm>
        </p:spPr>
        <p:txBody>
          <a:bodyPr>
            <a:normAutofit/>
          </a:bodyPr>
          <a:lstStyle/>
          <a:p>
            <a:pPr marL="457200" indent="-457200"/>
            <a:r>
              <a:rPr lang="en-GB" sz="2200" dirty="0">
                <a:latin typeface="Cantarell" panose="02000603000000000000" pitchFamily="2" charset="0"/>
              </a:rPr>
              <a:t>Developed at </a:t>
            </a:r>
            <a:r>
              <a:rPr lang="en-GB" sz="2200" dirty="0" err="1">
                <a:latin typeface="Cantarell" panose="02000603000000000000" pitchFamily="2" charset="0"/>
              </a:rPr>
              <a:t>UvA</a:t>
            </a:r>
            <a:r>
              <a:rPr lang="en-GB" sz="2200" dirty="0">
                <a:latin typeface="Cantarell" panose="02000603000000000000" pitchFamily="2" charset="0"/>
              </a:rPr>
              <a:t> over the past 10 years, funded by research grants (NWO/EU)</a:t>
            </a:r>
          </a:p>
          <a:p>
            <a:pPr marL="457200" indent="-457200"/>
            <a:r>
              <a:rPr lang="en-GB" sz="2200" dirty="0">
                <a:latin typeface="Cantarell" panose="02000603000000000000" pitchFamily="2" charset="0"/>
              </a:rPr>
              <a:t>Graphical user interface for conducting frequentist and Bayesian statistics</a:t>
            </a:r>
          </a:p>
          <a:p>
            <a:pPr marL="457200" indent="-457200"/>
            <a:r>
              <a:rPr lang="en-GB" sz="2200" dirty="0">
                <a:latin typeface="Cantarell" panose="02000603000000000000" pitchFamily="2" charset="0"/>
                <a:hlinkClick r:id="rId2"/>
              </a:rPr>
              <a:t>https://jasp-stats.org/</a:t>
            </a:r>
            <a:endParaRPr lang="en-GB" sz="2200" dirty="0">
              <a:latin typeface="Cantarell" panose="02000603000000000000" pitchFamily="2" charset="0"/>
            </a:endParaRPr>
          </a:p>
          <a:p>
            <a:pPr marL="457200" indent="-457200"/>
            <a:r>
              <a:rPr lang="en-GB" sz="2200" dirty="0">
                <a:latin typeface="Cantarell" panose="02000603000000000000" pitchFamily="2" charset="0"/>
              </a:rPr>
              <a:t>Open-source </a:t>
            </a:r>
            <a:r>
              <a:rPr lang="en-GB" sz="2200" dirty="0">
                <a:latin typeface="Cantarell" panose="02000603000000000000" pitchFamily="2" charset="0"/>
                <a:sym typeface="Wingdings" pitchFamily="2" charset="2"/>
              </a:rPr>
              <a:t> forever free!</a:t>
            </a:r>
            <a:r>
              <a:rPr lang="en-GB" sz="2200" dirty="0">
                <a:latin typeface="Cantarell" panose="02000603000000000000" pitchFamily="2" charset="0"/>
              </a:rPr>
              <a:t> </a:t>
            </a:r>
          </a:p>
        </p:txBody>
      </p:sp>
      <p:pic>
        <p:nvPicPr>
          <p:cNvPr id="4" name="Picture 3">
            <a:extLst>
              <a:ext uri="{FF2B5EF4-FFF2-40B4-BE49-F238E27FC236}">
                <a16:creationId xmlns:a16="http://schemas.microsoft.com/office/drawing/2014/main" id="{2DE565F0-5AEC-88C2-AA7E-6D32EE5DB0E0}"/>
              </a:ext>
            </a:extLst>
          </p:cNvPr>
          <p:cNvPicPr>
            <a:picLocks noChangeAspect="1"/>
          </p:cNvPicPr>
          <p:nvPr/>
        </p:nvPicPr>
        <p:blipFill rotWithShape="1">
          <a:blip r:embed="rId3"/>
          <a:srcRect l="24835" r="4200" b="-1"/>
          <a:stretch/>
        </p:blipFill>
        <p:spPr>
          <a:xfrm>
            <a:off x="6312024" y="1268760"/>
            <a:ext cx="5878453" cy="558924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403809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7AC525-DCFA-1084-0CF3-226864904E94}"/>
              </a:ext>
            </a:extLst>
          </p:cNvPr>
          <p:cNvSpPr txBox="1">
            <a:spLocks/>
          </p:cNvSpPr>
          <p:nvPr/>
        </p:nvSpPr>
        <p:spPr>
          <a:xfrm>
            <a:off x="1586223" y="573997"/>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2" name="Picture 1">
            <a:extLst>
              <a:ext uri="{FF2B5EF4-FFF2-40B4-BE49-F238E27FC236}">
                <a16:creationId xmlns:a16="http://schemas.microsoft.com/office/drawing/2014/main" id="{4F91DFDC-9A6D-DC28-B06F-A993DDF808CB}"/>
              </a:ext>
            </a:extLst>
          </p:cNvPr>
          <p:cNvPicPr>
            <a:picLocks noChangeAspect="1"/>
          </p:cNvPicPr>
          <p:nvPr/>
        </p:nvPicPr>
        <p:blipFill>
          <a:blip r:embed="rId2"/>
          <a:stretch>
            <a:fillRect/>
          </a:stretch>
        </p:blipFill>
        <p:spPr>
          <a:xfrm>
            <a:off x="1721322" y="1482235"/>
            <a:ext cx="8749353" cy="5323401"/>
          </a:xfrm>
          <a:prstGeom prst="rect">
            <a:avLst/>
          </a:prstGeom>
        </p:spPr>
      </p:pic>
    </p:spTree>
    <p:extLst>
      <p:ext uri="{BB962C8B-B14F-4D97-AF65-F5344CB8AC3E}">
        <p14:creationId xmlns:p14="http://schemas.microsoft.com/office/powerpoint/2010/main" val="36788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A2FC8-6C67-E3BE-CC14-EFC10F135791}"/>
              </a:ext>
            </a:extLst>
          </p:cNvPr>
          <p:cNvSpPr>
            <a:spLocks noGrp="1"/>
          </p:cNvSpPr>
          <p:nvPr>
            <p:ph idx="1"/>
          </p:nvPr>
        </p:nvSpPr>
        <p:spPr>
          <a:xfrm>
            <a:off x="918639" y="2437876"/>
            <a:ext cx="3429000" cy="3410712"/>
          </a:xfrm>
        </p:spPr>
        <p:txBody>
          <a:bodyPr anchor="t">
            <a:normAutofit/>
          </a:bodyPr>
          <a:lstStyle/>
          <a:p>
            <a:pPr lvl="0"/>
            <a:r>
              <a:rPr lang="en-GB" sz="2200" dirty="0">
                <a:latin typeface="Cantarell" panose="02000603000000000000" pitchFamily="2" charset="0"/>
              </a:rPr>
              <a:t>Used at 374 universities across 76 countries</a:t>
            </a:r>
            <a:endParaRPr lang="en-GB" sz="2200" dirty="0">
              <a:latin typeface="Cantarell" panose="02000603000000000000" pitchFamily="2" charset="0"/>
              <a:hlinkClick r:id="rId2"/>
            </a:endParaRPr>
          </a:p>
          <a:p>
            <a:pPr lvl="0"/>
            <a:r>
              <a:rPr lang="en-GB" sz="2200" dirty="0">
                <a:latin typeface="Cantarell" panose="02000603000000000000" pitchFamily="2" charset="0"/>
              </a:rPr>
              <a:t>100,000 monthly downloads</a:t>
            </a:r>
          </a:p>
          <a:p>
            <a:endParaRPr lang="en-NL" sz="2200" b="1" dirty="0">
              <a:latin typeface="Cantarell" panose="02000603000000000000" pitchFamily="2" charset="0"/>
            </a:endParaRPr>
          </a:p>
        </p:txBody>
      </p:sp>
      <p:sp>
        <p:nvSpPr>
          <p:cNvPr id="7" name="Title 1">
            <a:extLst>
              <a:ext uri="{FF2B5EF4-FFF2-40B4-BE49-F238E27FC236}">
                <a16:creationId xmlns:a16="http://schemas.microsoft.com/office/drawing/2014/main" id="{2F7AC525-DCFA-1084-0CF3-226864904E94}"/>
              </a:ext>
            </a:extLst>
          </p:cNvPr>
          <p:cNvSpPr txBox="1">
            <a:spLocks/>
          </p:cNvSpPr>
          <p:nvPr/>
        </p:nvSpPr>
        <p:spPr>
          <a:xfrm>
            <a:off x="1710584" y="548419"/>
            <a:ext cx="8659513" cy="9219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latin typeface="Cantarell" panose="02000603000000000000" pitchFamily="2" charset="0"/>
              </a:rPr>
              <a:t>What is JASP?</a:t>
            </a:r>
            <a:endParaRPr lang="en-NL" sz="4800" dirty="0">
              <a:latin typeface="Cantarell" panose="02000603000000000000" pitchFamily="2" charset="0"/>
            </a:endParaRPr>
          </a:p>
        </p:txBody>
      </p:sp>
      <p:sp>
        <p:nvSpPr>
          <p:cNvPr id="10" name="TextBox 9">
            <a:extLst>
              <a:ext uri="{FF2B5EF4-FFF2-40B4-BE49-F238E27FC236}">
                <a16:creationId xmlns:a16="http://schemas.microsoft.com/office/drawing/2014/main" id="{A229FDB9-EDFE-D79D-529B-B1021A4E7B81}"/>
              </a:ext>
            </a:extLst>
          </p:cNvPr>
          <p:cNvSpPr txBox="1"/>
          <p:nvPr/>
        </p:nvSpPr>
        <p:spPr>
          <a:xfrm>
            <a:off x="5465064" y="5848588"/>
            <a:ext cx="6096000" cy="369332"/>
          </a:xfrm>
          <a:prstGeom prst="rect">
            <a:avLst/>
          </a:prstGeom>
          <a:noFill/>
        </p:spPr>
        <p:txBody>
          <a:bodyPr wrap="square">
            <a:spAutoFit/>
          </a:bodyPr>
          <a:lstStyle/>
          <a:p>
            <a:pPr lvl="0"/>
            <a:r>
              <a:rPr lang="en-GB" sz="1800" dirty="0">
                <a:hlinkClick r:id="rId2"/>
              </a:rPr>
              <a:t>https://jasp-stats.org/teaching-with-jasp/#worldmap</a:t>
            </a:r>
          </a:p>
        </p:txBody>
      </p:sp>
      <p:pic>
        <p:nvPicPr>
          <p:cNvPr id="2" name="Picture 1">
            <a:extLst>
              <a:ext uri="{FF2B5EF4-FFF2-40B4-BE49-F238E27FC236}">
                <a16:creationId xmlns:a16="http://schemas.microsoft.com/office/drawing/2014/main" id="{0DA15368-DAF4-A93A-EF7B-DFCFA0D2025A}"/>
              </a:ext>
            </a:extLst>
          </p:cNvPr>
          <p:cNvPicPr>
            <a:picLocks noChangeAspect="1"/>
          </p:cNvPicPr>
          <p:nvPr/>
        </p:nvPicPr>
        <p:blipFill>
          <a:blip r:embed="rId3"/>
          <a:stretch>
            <a:fillRect/>
          </a:stretch>
        </p:blipFill>
        <p:spPr>
          <a:xfrm>
            <a:off x="4347639" y="1731180"/>
            <a:ext cx="7772400" cy="3487299"/>
          </a:xfrm>
          <a:prstGeom prst="rect">
            <a:avLst/>
          </a:prstGeom>
        </p:spPr>
      </p:pic>
    </p:spTree>
    <p:extLst>
      <p:ext uri="{BB962C8B-B14F-4D97-AF65-F5344CB8AC3E}">
        <p14:creationId xmlns:p14="http://schemas.microsoft.com/office/powerpoint/2010/main" val="47819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Features</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noAutofit/>
          </a:bodyPr>
          <a:lstStyle/>
          <a:p>
            <a:pPr marL="457200" indent="-457200">
              <a:buFont typeface="Arial" panose="020B0604020202020204" pitchFamily="34" charset="0"/>
              <a:buChar char="•"/>
            </a:pPr>
            <a:r>
              <a:rPr lang="en-NL" sz="2400" dirty="0">
                <a:latin typeface="Cantarell" panose="02000603000000000000" pitchFamily="2" charset="0"/>
                <a:hlinkClick r:id="rId2"/>
              </a:rPr>
              <a:t>Website overview</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hlinkClick r:id="rId3"/>
              </a:rPr>
              <a:t>JASP vs. SPSS feature comparison</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rPr>
              <a:t>Data formats: .sav, .</a:t>
            </a:r>
            <a:r>
              <a:rPr lang="en-GB" sz="2400" dirty="0" err="1">
                <a:latin typeface="Cantarell" panose="02000603000000000000" pitchFamily="2" charset="0"/>
              </a:rPr>
              <a:t>xls</a:t>
            </a:r>
            <a:r>
              <a:rPr lang="en-GB" sz="2400" dirty="0">
                <a:latin typeface="Cantarell" panose="02000603000000000000" pitchFamily="2" charset="0"/>
              </a:rPr>
              <a:t>, .txt, .csv, .</a:t>
            </a:r>
            <a:r>
              <a:rPr lang="en-GB" sz="2400" dirty="0" err="1">
                <a:latin typeface="Cantarell" panose="02000603000000000000" pitchFamily="2" charset="0"/>
              </a:rPr>
              <a:t>ods</a:t>
            </a:r>
            <a:r>
              <a:rPr lang="en-GB" sz="2400" dirty="0">
                <a:latin typeface="Cantarell" panose="02000603000000000000" pitchFamily="2" charset="0"/>
              </a:rPr>
              <a:t>, .</a:t>
            </a:r>
            <a:r>
              <a:rPr lang="en-GB" sz="2400" dirty="0" err="1">
                <a:latin typeface="Cantarell" panose="02000603000000000000" pitchFamily="2" charset="0"/>
              </a:rPr>
              <a:t>tsv</a:t>
            </a:r>
            <a:r>
              <a:rPr lang="en-GB" sz="2400" dirty="0">
                <a:latin typeface="Cantarell" panose="02000603000000000000" pitchFamily="2" charset="0"/>
              </a:rPr>
              <a:t>, .</a:t>
            </a:r>
            <a:r>
              <a:rPr lang="en-GB" sz="2400" dirty="0" err="1">
                <a:latin typeface="Cantarell" panose="02000603000000000000" pitchFamily="2" charset="0"/>
              </a:rPr>
              <a:t>dta</a:t>
            </a:r>
            <a:r>
              <a:rPr lang="en-GB" sz="2400" dirty="0">
                <a:latin typeface="Cantarell" panose="02000603000000000000" pitchFamily="2" charset="0"/>
              </a:rPr>
              <a:t>, .</a:t>
            </a:r>
            <a:r>
              <a:rPr lang="en-GB" sz="2400" dirty="0" err="1">
                <a:latin typeface="Cantarell" panose="02000603000000000000" pitchFamily="2" charset="0"/>
              </a:rPr>
              <a:t>por</a:t>
            </a:r>
            <a:r>
              <a:rPr lang="en-GB" sz="2400" dirty="0">
                <a:latin typeface="Cantarell" panose="02000603000000000000" pitchFamily="2" charset="0"/>
              </a:rPr>
              <a:t>, .sas7bdat, .sas7bcat, and the .</a:t>
            </a:r>
            <a:r>
              <a:rPr lang="en-GB" sz="2400" dirty="0" err="1">
                <a:latin typeface="Cantarell" panose="02000603000000000000" pitchFamily="2" charset="0"/>
              </a:rPr>
              <a:t>jasp</a:t>
            </a:r>
            <a:r>
              <a:rPr lang="en-GB" sz="2400" dirty="0">
                <a:latin typeface="Cantarell" panose="02000603000000000000" pitchFamily="2" charset="0"/>
              </a:rPr>
              <a:t> format</a:t>
            </a:r>
          </a:p>
          <a:p>
            <a:pPr marL="457200" indent="-457200">
              <a:buFont typeface="Arial" panose="020B0604020202020204" pitchFamily="34" charset="0"/>
              <a:buChar char="•"/>
            </a:pPr>
            <a:r>
              <a:rPr lang="en-GB" sz="2400" dirty="0">
                <a:latin typeface="Cantarell" panose="02000603000000000000" pitchFamily="2" charset="0"/>
              </a:rPr>
              <a:t>APA tables</a:t>
            </a:r>
          </a:p>
          <a:p>
            <a:pPr marL="457200" indent="-457200">
              <a:buFont typeface="Arial" panose="020B0604020202020204" pitchFamily="34" charset="0"/>
              <a:buChar char="•"/>
            </a:pPr>
            <a:r>
              <a:rPr lang="en-GB" sz="2400" dirty="0">
                <a:latin typeface="Cantarell" panose="02000603000000000000" pitchFamily="2" charset="0"/>
              </a:rPr>
              <a:t>OSF integration</a:t>
            </a:r>
          </a:p>
          <a:p>
            <a:pPr marL="457200" indent="-457200">
              <a:buFont typeface="Arial" panose="020B0604020202020204" pitchFamily="34" charset="0"/>
              <a:buChar char="•"/>
            </a:pPr>
            <a:r>
              <a:rPr lang="en-GB" sz="2400" dirty="0">
                <a:latin typeface="Cantarell" panose="02000603000000000000" pitchFamily="2" charset="0"/>
              </a:rPr>
              <a:t>R console</a:t>
            </a:r>
          </a:p>
          <a:p>
            <a:pPr marL="457200" indent="-457200">
              <a:buFont typeface="Arial" panose="020B0604020202020204" pitchFamily="34" charset="0"/>
              <a:buChar char="•"/>
            </a:pPr>
            <a:r>
              <a:rPr lang="en-GB" sz="2400" dirty="0">
                <a:latin typeface="Cantarell" panose="02000603000000000000" pitchFamily="2" charset="0"/>
              </a:rPr>
              <a:t>Compute columns</a:t>
            </a:r>
          </a:p>
          <a:p>
            <a:pPr marL="457200" indent="-457200">
              <a:buFont typeface="Arial" panose="020B0604020202020204" pitchFamily="34" charset="0"/>
              <a:buChar char="•"/>
            </a:pPr>
            <a:r>
              <a:rPr lang="en-GB" sz="2400" dirty="0">
                <a:latin typeface="Cantarell" panose="02000603000000000000" pitchFamily="2" charset="0"/>
              </a:rPr>
              <a:t>Filtering</a:t>
            </a:r>
            <a:endParaRPr lang="en-NL" sz="2400" dirty="0">
              <a:latin typeface="Cantarell" panose="02000603000000000000" pitchFamily="2" charset="0"/>
            </a:endParaRPr>
          </a:p>
        </p:txBody>
      </p:sp>
    </p:spTree>
    <p:extLst>
      <p:ext uri="{BB962C8B-B14F-4D97-AF65-F5344CB8AC3E}">
        <p14:creationId xmlns:p14="http://schemas.microsoft.com/office/powerpoint/2010/main" val="1824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 Roadmap</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lstStyle/>
          <a:p>
            <a:pPr marL="457200" indent="-457200">
              <a:buFont typeface="Arial" panose="020B0604020202020204" pitchFamily="34" charset="0"/>
              <a:buChar char="•"/>
            </a:pPr>
            <a:r>
              <a:rPr lang="en-GB" sz="2800" dirty="0">
                <a:latin typeface="Cantarell" panose="02000603000000000000" pitchFamily="2" charset="0"/>
              </a:rPr>
              <a:t>Full syntax mode (</a:t>
            </a:r>
            <a:r>
              <a:rPr lang="en-GB" sz="2800" dirty="0">
                <a:latin typeface="Cantarell" panose="02000603000000000000" pitchFamily="2" charset="0"/>
                <a:hlinkClick r:id="rId2"/>
              </a:rPr>
              <a:t>blog about the first implementation</a:t>
            </a:r>
            <a:r>
              <a:rPr lang="en-GB" sz="2800" dirty="0">
                <a:latin typeface="Cantarell" panose="02000603000000000000" pitchFamily="2" charset="0"/>
              </a:rPr>
              <a:t>)</a:t>
            </a:r>
          </a:p>
          <a:p>
            <a:pPr marL="457200" indent="-457200">
              <a:buFont typeface="Arial" panose="020B0604020202020204" pitchFamily="34" charset="0"/>
              <a:buChar char="•"/>
            </a:pPr>
            <a:r>
              <a:rPr lang="en-GB" sz="2800" dirty="0">
                <a:latin typeface="Cantarell" panose="02000603000000000000" pitchFamily="2" charset="0"/>
              </a:rPr>
              <a:t>Better data manipulation</a:t>
            </a:r>
          </a:p>
          <a:p>
            <a:pPr marL="457200" indent="-457200">
              <a:buFont typeface="Arial" panose="020B0604020202020204" pitchFamily="34" charset="0"/>
              <a:buChar char="•"/>
            </a:pPr>
            <a:r>
              <a:rPr lang="en-GB" sz="2800" dirty="0">
                <a:latin typeface="Cantarell" panose="02000603000000000000" pitchFamily="2" charset="0"/>
              </a:rPr>
              <a:t>Select filters</a:t>
            </a:r>
          </a:p>
          <a:p>
            <a:pPr marL="0" indent="0">
              <a:buNone/>
            </a:pPr>
            <a:endParaRPr lang="en-GB" dirty="0">
              <a:latin typeface="Cantarell" panose="02000603000000000000" pitchFamily="2" charset="0"/>
            </a:endParaRPr>
          </a:p>
          <a:p>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E9FF4D2-A115-47A7-0CE0-F22EBA6DB578}"/>
              </a:ext>
            </a:extLst>
          </p:cNvPr>
          <p:cNvPicPr>
            <a:picLocks noChangeAspect="1"/>
          </p:cNvPicPr>
          <p:nvPr/>
        </p:nvPicPr>
        <p:blipFill rotWithShape="1">
          <a:blip r:embed="rId3">
            <a:lum/>
            <a:alphaModFix/>
          </a:blip>
          <a:srcRect t="3935" r="849" b="6064"/>
          <a:stretch/>
        </p:blipFill>
        <p:spPr>
          <a:xfrm>
            <a:off x="6560003" y="3586039"/>
            <a:ext cx="5631997" cy="3271961"/>
          </a:xfrm>
          <a:prstGeom prst="rect">
            <a:avLst/>
          </a:prstGeom>
          <a:noFill/>
          <a:ln>
            <a:noFill/>
          </a:ln>
        </p:spPr>
      </p:pic>
    </p:spTree>
    <p:extLst>
      <p:ext uri="{BB962C8B-B14F-4D97-AF65-F5344CB8AC3E}">
        <p14:creationId xmlns:p14="http://schemas.microsoft.com/office/powerpoint/2010/main" val="21357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6C25E-F37B-493C-1749-928F6BBD9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66DE8-5D01-CA69-85F4-FC09D1D5EDD3}"/>
              </a:ext>
            </a:extLst>
          </p:cNvPr>
          <p:cNvSpPr>
            <a:spLocks noGrp="1"/>
          </p:cNvSpPr>
          <p:nvPr>
            <p:ph type="title"/>
          </p:nvPr>
        </p:nvSpPr>
        <p:spPr/>
        <p:txBody>
          <a:bodyPr/>
          <a:lstStyle/>
          <a:p>
            <a:r>
              <a:rPr lang="en-GB" dirty="0">
                <a:solidFill>
                  <a:srgbClr val="000000"/>
                </a:solidFill>
                <a:latin typeface="Cantarell" panose="02000603000000000000" pitchFamily="2" charset="0"/>
              </a:rPr>
              <a:t>Other Handy Resources</a:t>
            </a:r>
            <a:endParaRPr lang="en-NL" dirty="0"/>
          </a:p>
        </p:txBody>
      </p:sp>
      <p:sp>
        <p:nvSpPr>
          <p:cNvPr id="7" name="Text Placeholder 2">
            <a:extLst>
              <a:ext uri="{FF2B5EF4-FFF2-40B4-BE49-F238E27FC236}">
                <a16:creationId xmlns:a16="http://schemas.microsoft.com/office/drawing/2014/main" id="{C9789541-2B0A-8805-A4FE-5F5F7AA4C0FF}"/>
              </a:ext>
            </a:extLst>
          </p:cNvPr>
          <p:cNvSpPr txBox="1">
            <a:spLocks/>
          </p:cNvSpPr>
          <p:nvPr/>
        </p:nvSpPr>
        <p:spPr>
          <a:xfrm>
            <a:off x="609600" y="2506662"/>
            <a:ext cx="11099104" cy="435133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000" dirty="0">
                <a:latin typeface="Cantarell" panose="02000603000000000000" pitchFamily="2" charset="0"/>
                <a:hlinkClick r:id="rId2"/>
              </a:rPr>
              <a:t>How to Use JASP – Inventory of blogs/videos/gifs for frequentist and Bayesian analyses</a:t>
            </a:r>
          </a:p>
          <a:p>
            <a:r>
              <a:rPr lang="en-GB" sz="2000" dirty="0">
                <a:latin typeface="Cantarell" panose="02000603000000000000" pitchFamily="2" charset="0"/>
                <a:hlinkClick r:id="rId3"/>
              </a:rPr>
              <a:t>JASP YouTube page</a:t>
            </a:r>
          </a:p>
          <a:p>
            <a:r>
              <a:rPr lang="en-GB" sz="2000" dirty="0">
                <a:latin typeface="Cantarell" panose="02000603000000000000" pitchFamily="2" charset="0"/>
                <a:hlinkClick r:id="rId4"/>
              </a:rPr>
              <a:t>The JASP Video Library</a:t>
            </a:r>
            <a:endParaRPr lang="en-GB" sz="2000" dirty="0">
              <a:latin typeface="Cantarell" panose="02000603000000000000" pitchFamily="2" charset="0"/>
              <a:hlinkClick r:id="rId3"/>
            </a:endParaRPr>
          </a:p>
          <a:p>
            <a:r>
              <a:rPr lang="en-GB" sz="2000" dirty="0">
                <a:latin typeface="Cantarell" panose="02000603000000000000" pitchFamily="2" charset="0"/>
                <a:hlinkClick r:id="rId5"/>
              </a:rPr>
              <a:t>Step By Step Guide: 1. Bayesian One-Way ANOVA</a:t>
            </a:r>
            <a:r>
              <a:rPr lang="en-GB" sz="2000" dirty="0">
                <a:latin typeface="Cantarell" panose="02000603000000000000" pitchFamily="2" charset="0"/>
              </a:rPr>
              <a:t> and the </a:t>
            </a:r>
            <a:r>
              <a:rPr lang="en-GB" sz="2000" dirty="0">
                <a:latin typeface="Cantarell" panose="02000603000000000000" pitchFamily="2" charset="0"/>
                <a:hlinkClick r:id="rId6"/>
              </a:rPr>
              <a:t>full playlist</a:t>
            </a:r>
          </a:p>
          <a:p>
            <a:r>
              <a:rPr lang="en-GB" sz="2000" dirty="0">
                <a:latin typeface="Cantarell" panose="02000603000000000000" pitchFamily="2" charset="0"/>
              </a:rPr>
              <a:t>JASP on Bluesky - </a:t>
            </a:r>
            <a:r>
              <a:rPr lang="en-GB" sz="2000" dirty="0">
                <a:latin typeface="Cantarell" panose="02000603000000000000" pitchFamily="2" charset="0"/>
                <a:hlinkClick r:id="rId7"/>
              </a:rPr>
              <a:t>https://bsky.app/profile/jaspstats.bsky.social</a:t>
            </a:r>
            <a:endParaRPr lang="en-GB" sz="2000" dirty="0">
              <a:latin typeface="Cantarell" panose="02000603000000000000" pitchFamily="2" charset="0"/>
            </a:endParaRPr>
          </a:p>
          <a:p>
            <a:r>
              <a:rPr lang="en-GB" sz="2000" dirty="0">
                <a:latin typeface="Cantarell" panose="02000603000000000000" pitchFamily="2" charset="0"/>
              </a:rPr>
              <a:t>JASP forum - </a:t>
            </a:r>
            <a:r>
              <a:rPr lang="en-GB" sz="2000" dirty="0">
                <a:latin typeface="Cantarell" panose="02000603000000000000" pitchFamily="2" charset="0"/>
                <a:hlinkClick r:id="rId8"/>
              </a:rPr>
              <a:t>https://forum.cogsci.nl/index.php?p=/categories/jasp-bayesfactor</a:t>
            </a:r>
            <a:r>
              <a:rPr lang="en-GB" sz="2000" dirty="0">
                <a:latin typeface="Cantarell" panose="02000603000000000000" pitchFamily="2" charset="0"/>
              </a:rPr>
              <a:t> </a:t>
            </a:r>
          </a:p>
          <a:p>
            <a:r>
              <a:rPr lang="en-GB" sz="2000" dirty="0">
                <a:latin typeface="Cantarell" panose="02000603000000000000" pitchFamily="2" charset="0"/>
              </a:rPr>
              <a:t>Found a bug? Please report on </a:t>
            </a:r>
            <a:r>
              <a:rPr lang="en-GB" sz="2000" dirty="0" err="1">
                <a:latin typeface="Cantarell" panose="02000603000000000000" pitchFamily="2" charset="0"/>
              </a:rPr>
              <a:t>Github</a:t>
            </a:r>
            <a:r>
              <a:rPr lang="en-GB" sz="2000" dirty="0">
                <a:latin typeface="Cantarell" panose="02000603000000000000" pitchFamily="2" charset="0"/>
              </a:rPr>
              <a:t>: </a:t>
            </a:r>
            <a:r>
              <a:rPr lang="en-GB" sz="2000" dirty="0">
                <a:latin typeface="Cantarell" panose="02000603000000000000" pitchFamily="2" charset="0"/>
                <a:hlinkClick r:id="rId9"/>
              </a:rPr>
              <a:t>https://github.com/jasp-stats/jasp-issues/issues</a:t>
            </a:r>
          </a:p>
          <a:p>
            <a:r>
              <a:rPr lang="en-GB" sz="2000" dirty="0">
                <a:latin typeface="Cantarell" panose="02000603000000000000" pitchFamily="2" charset="0"/>
                <a:hlinkClick r:id="rId9"/>
              </a:rPr>
              <a:t>JASP Verification Project</a:t>
            </a:r>
            <a:endParaRPr lang="en-GB" sz="2000" dirty="0">
              <a:latin typeface="Cantarell" panose="02000603000000000000" pitchFamily="2" charset="0"/>
              <a:hlinkClick r:id="rId10"/>
            </a:endParaRPr>
          </a:p>
          <a:p>
            <a:r>
              <a:rPr lang="en-GB" sz="2000" dirty="0">
                <a:latin typeface="Cantarell" panose="02000603000000000000" pitchFamily="2" charset="0"/>
              </a:rPr>
              <a:t>More JASP workshops: </a:t>
            </a:r>
            <a:r>
              <a:rPr lang="en-GB" sz="2000" dirty="0">
                <a:latin typeface="Cantarell" panose="02000603000000000000" pitchFamily="2" charset="0"/>
                <a:hlinkClick r:id="rId11"/>
              </a:rPr>
              <a:t>https://jasp-stats.org/workshop/</a:t>
            </a:r>
            <a:r>
              <a:rPr lang="en-GB" sz="2000" dirty="0">
                <a:latin typeface="Cantarell" panose="02000603000000000000" pitchFamily="2" charset="0"/>
              </a:rPr>
              <a:t>  </a:t>
            </a:r>
          </a:p>
        </p:txBody>
      </p:sp>
    </p:spTree>
    <p:extLst>
      <p:ext uri="{BB962C8B-B14F-4D97-AF65-F5344CB8AC3E}">
        <p14:creationId xmlns:p14="http://schemas.microsoft.com/office/powerpoint/2010/main" val="24483687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606C8392FB534AB96A14996B1E80DC" ma:contentTypeVersion="19" ma:contentTypeDescription="Een nieuw document maken." ma:contentTypeScope="" ma:versionID="693e27e080ce9f21848e8c34e1691b20">
  <xsd:schema xmlns:xsd="http://www.w3.org/2001/XMLSchema" xmlns:xs="http://www.w3.org/2001/XMLSchema" xmlns:p="http://schemas.microsoft.com/office/2006/metadata/properties" xmlns:ns2="cfaf215f-c2cb-4a8f-bead-20022bdba54d" xmlns:ns3="90cb494f-cbb7-4df6-a34b-1eeafbe43e06" targetNamespace="http://schemas.microsoft.com/office/2006/metadata/properties" ma:root="true" ma:fieldsID="64cb4256fa14c4634f9ac4f2f0739b5a" ns2:_="" ns3:_="">
    <xsd:import namespace="cfaf215f-c2cb-4a8f-bead-20022bdba54d"/>
    <xsd:import namespace="90cb494f-cbb7-4df6-a34b-1eeafbe43e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f215f-c2cb-4a8f-bead-20022bdba5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99b6ca76-abda-4f5c-bf70-6374a71c10d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cb494f-cbb7-4df6-a34b-1eeafbe43e06"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6d87ea3d-aac6-4dbc-a39c-f82db14bc832}" ma:internalName="TaxCatchAll" ma:showField="CatchAllData" ma:web="90cb494f-cbb7-4df6-a34b-1eeafbe43e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faf215f-c2cb-4a8f-bead-20022bdba54d">
      <Terms xmlns="http://schemas.microsoft.com/office/infopath/2007/PartnerControls"/>
    </lcf76f155ced4ddcb4097134ff3c332f>
    <TaxCatchAll xmlns="90cb494f-cbb7-4df6-a34b-1eeafbe43e0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930F6A-6B2F-43C7-B5BE-174AF52DA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af215f-c2cb-4a8f-bead-20022bdba54d"/>
    <ds:schemaRef ds:uri="90cb494f-cbb7-4df6-a34b-1eeafbe43e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3ED78D-3295-4E7A-A7B7-D148F71CB5B6}">
  <ds:schemaRefs>
    <ds:schemaRef ds:uri="http://schemas.microsoft.com/office/2006/metadata/properties"/>
    <ds:schemaRef ds:uri="http://schemas.microsoft.com/office/infopath/2007/PartnerControls"/>
    <ds:schemaRef ds:uri="cfaf215f-c2cb-4a8f-bead-20022bdba54d"/>
    <ds:schemaRef ds:uri="90cb494f-cbb7-4df6-a34b-1eeafbe43e06"/>
  </ds:schemaRefs>
</ds:datastoreItem>
</file>

<file path=customXml/itemProps3.xml><?xml version="1.0" encoding="utf-8"?>
<ds:datastoreItem xmlns:ds="http://schemas.openxmlformats.org/officeDocument/2006/customXml" ds:itemID="{A046973E-94AF-42A3-AF8B-C7C3842288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12098</TotalTime>
  <Words>1190</Words>
  <Application>Microsoft Macintosh PowerPoint</Application>
  <PresentationFormat>Widescreen</PresentationFormat>
  <Paragraphs>281</Paragraphs>
  <Slides>36</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Arial</vt:lpstr>
      <vt:lpstr>Calibri</vt:lpstr>
      <vt:lpstr>Cantarell</vt:lpstr>
      <vt:lpstr>Helvetica</vt:lpstr>
      <vt:lpstr>Times New Roman</vt:lpstr>
      <vt:lpstr>Custom Design</vt:lpstr>
      <vt:lpstr>1_Custom Design</vt:lpstr>
      <vt:lpstr>PowerPoint Presentation</vt:lpstr>
      <vt:lpstr>PowerPoint Presentation</vt:lpstr>
      <vt:lpstr>Outline</vt:lpstr>
      <vt:lpstr>What is JASP?</vt:lpstr>
      <vt:lpstr>PowerPoint Presentation</vt:lpstr>
      <vt:lpstr>PowerPoint Presentation</vt:lpstr>
      <vt:lpstr>Features</vt:lpstr>
      <vt:lpstr>Feature Roadmap</vt:lpstr>
      <vt:lpstr>Other Handy Resources</vt:lpstr>
      <vt:lpstr>JASP Literature</vt:lpstr>
      <vt:lpstr>PowerPoint Presentation</vt:lpstr>
      <vt:lpstr>Data Management</vt:lpstr>
      <vt:lpstr>The Variable View</vt:lpstr>
      <vt:lpstr>Variable Types</vt:lpstr>
      <vt:lpstr>Variable Settings</vt:lpstr>
      <vt:lpstr>Computing a New Variable</vt:lpstr>
      <vt:lpstr>Filtering Data</vt:lpstr>
      <vt:lpstr>Descriptives – input window</vt:lpstr>
      <vt:lpstr>Descriptives – output window</vt:lpstr>
      <vt:lpstr>PowerPoint Presentation</vt:lpstr>
      <vt:lpstr>There are lots of different machine learning algorithms </vt:lpstr>
      <vt:lpstr>Machine learning is about finding patterns,  the goal is making predictions  </vt:lpstr>
      <vt:lpstr>PowerPoint Presentation</vt:lpstr>
      <vt:lpstr>Better performance (often) comes with higher complexity </vt:lpstr>
      <vt:lpstr>PowerPoint Presentation</vt:lpstr>
      <vt:lpstr>PowerPoint Presentation</vt:lpstr>
      <vt:lpstr>Machine learning is about finding patterns,  the goal is making predictions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Lynda Booth</dc:creator>
  <cp:lastModifiedBy>Johnny van Doorn</cp:lastModifiedBy>
  <cp:revision>169</cp:revision>
  <dcterms:created xsi:type="dcterms:W3CDTF">2017-01-21T04:50:03Z</dcterms:created>
  <dcterms:modified xsi:type="dcterms:W3CDTF">2026-01-20T17:40:04Z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0x010100DD606C8392FB534AB96A14996B1E80DC</vt:lpwstr>
  </property>
  <property fmtid="{D5CDD505-2E9C-101B-9397-08002B2CF9AE}" pid="3" name="MediaServiceImageTags">
    <vt:lpwstr/>
  </property>
</Properties>
</file>